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302" r:id="rId3"/>
    <p:sldId id="303" r:id="rId4"/>
    <p:sldId id="370" r:id="rId5"/>
    <p:sldId id="305" r:id="rId6"/>
    <p:sldId id="265" r:id="rId7"/>
    <p:sldId id="306" r:id="rId8"/>
    <p:sldId id="261" r:id="rId9"/>
    <p:sldId id="310" r:id="rId10"/>
    <p:sldId id="307" r:id="rId11"/>
    <p:sldId id="308" r:id="rId12"/>
    <p:sldId id="264" r:id="rId13"/>
    <p:sldId id="309" r:id="rId14"/>
    <p:sldId id="262" r:id="rId15"/>
    <p:sldId id="312" r:id="rId16"/>
    <p:sldId id="297" r:id="rId17"/>
    <p:sldId id="313" r:id="rId18"/>
    <p:sldId id="311" r:id="rId19"/>
    <p:sldId id="348" r:id="rId20"/>
    <p:sldId id="349" r:id="rId21"/>
    <p:sldId id="350" r:id="rId22"/>
    <p:sldId id="337" r:id="rId23"/>
    <p:sldId id="343" r:id="rId24"/>
    <p:sldId id="344" r:id="rId25"/>
    <p:sldId id="338" r:id="rId26"/>
    <p:sldId id="339" r:id="rId27"/>
    <p:sldId id="345" r:id="rId28"/>
    <p:sldId id="346" r:id="rId29"/>
    <p:sldId id="342" r:id="rId30"/>
    <p:sldId id="319" r:id="rId31"/>
    <p:sldId id="320" r:id="rId32"/>
    <p:sldId id="347" r:id="rId33"/>
    <p:sldId id="355" r:id="rId34"/>
    <p:sldId id="351" r:id="rId35"/>
    <p:sldId id="269" r:id="rId36"/>
    <p:sldId id="290" r:id="rId37"/>
    <p:sldId id="352" r:id="rId38"/>
    <p:sldId id="353" r:id="rId39"/>
    <p:sldId id="354" r:id="rId40"/>
    <p:sldId id="356" r:id="rId41"/>
    <p:sldId id="357" r:id="rId42"/>
    <p:sldId id="358" r:id="rId43"/>
    <p:sldId id="359" r:id="rId44"/>
    <p:sldId id="360" r:id="rId45"/>
    <p:sldId id="361" r:id="rId46"/>
    <p:sldId id="371" r:id="rId47"/>
    <p:sldId id="372" r:id="rId48"/>
    <p:sldId id="373" r:id="rId49"/>
    <p:sldId id="299" r:id="rId50"/>
    <p:sldId id="293" r:id="rId51"/>
    <p:sldId id="286" r:id="rId52"/>
    <p:sldId id="323" r:id="rId53"/>
    <p:sldId id="300" r:id="rId54"/>
    <p:sldId id="301" r:id="rId55"/>
    <p:sldId id="362" r:id="rId56"/>
    <p:sldId id="363" r:id="rId57"/>
    <p:sldId id="364" r:id="rId58"/>
    <p:sldId id="365" r:id="rId59"/>
    <p:sldId id="366" r:id="rId60"/>
    <p:sldId id="367" r:id="rId61"/>
    <p:sldId id="368" r:id="rId62"/>
    <p:sldId id="369" r:id="rId6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/>
        <a:ea typeface="Geneva"/>
        <a:cs typeface="Geneva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/>
        <a:ea typeface="Geneva"/>
        <a:cs typeface="Geneva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/>
        <a:ea typeface="Geneva"/>
        <a:cs typeface="Geneva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/>
        <a:ea typeface="Geneva"/>
        <a:cs typeface="Geneva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/>
        <a:ea typeface="Geneva"/>
        <a:cs typeface="Geneva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Lucida Grande"/>
        <a:ea typeface="Geneva"/>
        <a:cs typeface="Geneva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Lucida Grande"/>
        <a:ea typeface="Geneva"/>
        <a:cs typeface="Geneva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Lucida Grande"/>
        <a:ea typeface="Geneva"/>
        <a:cs typeface="Geneva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Lucida Grande"/>
        <a:ea typeface="Geneva"/>
        <a:cs typeface="Geneva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5D8866"/>
    <a:srgbClr val="B0E5CF"/>
    <a:srgbClr val="B3DAB0"/>
    <a:srgbClr val="3EBD86"/>
    <a:srgbClr val="113480"/>
    <a:srgbClr val="181818"/>
    <a:srgbClr val="F2E7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6" autoAdjust="0"/>
    <p:restoredTop sz="95673" autoAdjust="0"/>
  </p:normalViewPr>
  <p:slideViewPr>
    <p:cSldViewPr>
      <p:cViewPr>
        <p:scale>
          <a:sx n="100" d="100"/>
          <a:sy n="100" d="100"/>
        </p:scale>
        <p:origin x="1544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798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4" Type="http://schemas.openxmlformats.org/officeDocument/2006/relationships/image" Target="../media/image11.wmf"/><Relationship Id="rId5" Type="http://schemas.openxmlformats.org/officeDocument/2006/relationships/image" Target="../media/image12.wmf"/><Relationship Id="rId6" Type="http://schemas.openxmlformats.org/officeDocument/2006/relationships/image" Target="../media/image13.wmf"/><Relationship Id="rId1" Type="http://schemas.openxmlformats.org/officeDocument/2006/relationships/image" Target="../media/image8.wmf"/><Relationship Id="rId2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Relationship Id="rId2" Type="http://schemas.openxmlformats.org/officeDocument/2006/relationships/image" Target="../media/image17.wmf"/><Relationship Id="rId3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fld id="{BFC1E021-0367-4856-BAF4-B63C00A936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483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 pitchFamily="-8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A7A6EA-8E38-4A5A-A11B-E429FB872A5C}" type="slidenum">
              <a:rPr lang="en-US" smtClean="0">
                <a:latin typeface="Lucida Grande"/>
                <a:ea typeface="Geneva"/>
                <a:cs typeface="Geneva"/>
              </a:rPr>
              <a:pPr/>
              <a:t>1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328302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B8BB06A-2EB9-44FA-ABD6-6CFE616FF4C7}" type="slidenum">
              <a:rPr lang="en-US" smtClean="0">
                <a:latin typeface="Lucida Grande"/>
                <a:ea typeface="Geneva"/>
                <a:cs typeface="Geneva"/>
              </a:rPr>
              <a:pPr/>
              <a:t>18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1307220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FF73E3-DBEF-4694-B250-7D8D730DBC3F}" type="slidenum">
              <a:rPr lang="en-US" smtClean="0">
                <a:latin typeface="Lucida Grande"/>
                <a:ea typeface="Geneva"/>
                <a:cs typeface="Geneva"/>
              </a:rPr>
              <a:pPr/>
              <a:t>19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487543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FBCAD0-55F0-457D-A705-9971A3770077}" type="slidenum">
              <a:rPr lang="en-US" smtClean="0">
                <a:latin typeface="Lucida Grande"/>
                <a:ea typeface="Geneva"/>
                <a:cs typeface="Geneva"/>
              </a:rPr>
              <a:pPr/>
              <a:t>20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1903490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645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F9F4C4-A435-4BC3-ABF8-F5DACC59D595}" type="slidenum">
              <a:rPr lang="en-US" smtClean="0">
                <a:latin typeface="Lucida Grande"/>
                <a:ea typeface="Geneva"/>
                <a:cs typeface="Geneva"/>
              </a:rPr>
              <a:pPr/>
              <a:t>21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744583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6B9649-6EF0-4470-A41B-C8E333BD683E}" type="slidenum">
              <a:rPr lang="en-US" smtClean="0">
                <a:latin typeface="Lucida Grande"/>
                <a:ea typeface="Geneva"/>
                <a:cs typeface="Geneva"/>
              </a:rPr>
              <a:pPr/>
              <a:t>31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16920245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EF7BE7-B8DF-43B4-98FF-617EBA68785C}" type="slidenum">
              <a:rPr lang="en-US" smtClean="0">
                <a:latin typeface="Lucida Grande"/>
                <a:ea typeface="Geneva"/>
                <a:cs typeface="Geneva"/>
              </a:rPr>
              <a:pPr/>
              <a:t>35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12536628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0F2CF5-FFFB-4A4C-958F-59925288B4BC}" type="slidenum">
              <a:rPr lang="en-US" smtClean="0">
                <a:latin typeface="Lucida Grande"/>
                <a:ea typeface="Geneva"/>
                <a:cs typeface="Geneva"/>
              </a:rPr>
              <a:pPr/>
              <a:t>36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12921168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778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A8178F-9B02-46A1-AA91-EF9F1A2105C8}" type="slidenum">
              <a:rPr lang="en-US" smtClean="0">
                <a:latin typeface="Lucida Grande"/>
                <a:ea typeface="Geneva"/>
                <a:cs typeface="Geneva"/>
              </a:rPr>
              <a:pPr/>
              <a:t>49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19164340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798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A345EA-FB19-4234-9BF5-47AE636BDB9B}" type="slidenum">
              <a:rPr lang="en-US" smtClean="0">
                <a:latin typeface="Lucida Grande"/>
                <a:ea typeface="Geneva"/>
                <a:cs typeface="Geneva"/>
              </a:rPr>
              <a:pPr/>
              <a:t>50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15475087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8192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6F249-7FFB-437A-81A3-05F52AF46C78}" type="slidenum">
              <a:rPr lang="en-US" smtClean="0">
                <a:latin typeface="Lucida Grande"/>
                <a:ea typeface="Geneva"/>
                <a:cs typeface="Geneva"/>
              </a:rPr>
              <a:pPr/>
              <a:t>51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804507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CA3922-0770-44DD-949A-CA655887AA98}" type="slidenum">
              <a:rPr lang="en-US" smtClean="0">
                <a:latin typeface="Lucida Grande"/>
                <a:ea typeface="Geneva"/>
                <a:cs typeface="Geneva"/>
              </a:rPr>
              <a:pPr/>
              <a:t>6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8889307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890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C44592-3BC7-4F52-ADF8-CFA82B6DD26A}" type="slidenum">
              <a:rPr lang="en-US" smtClean="0">
                <a:latin typeface="Lucida Grande"/>
                <a:ea typeface="Geneva"/>
                <a:cs typeface="Geneva"/>
              </a:rPr>
              <a:pPr/>
              <a:t>53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948310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4266F9-3DD8-40CF-801D-64B59DA8408C}" type="slidenum">
              <a:rPr lang="en-US" smtClean="0">
                <a:latin typeface="Lucida Grande"/>
                <a:ea typeface="Geneva"/>
                <a:cs typeface="Geneva"/>
              </a:rPr>
              <a:pPr/>
              <a:t>8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300069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A0E42C-F204-4B2D-BDA2-16B63C5EBAD0}" type="slidenum">
              <a:rPr lang="en-US" smtClean="0">
                <a:latin typeface="Lucida Grande"/>
                <a:ea typeface="Geneva"/>
                <a:cs typeface="Geneva"/>
              </a:rPr>
              <a:pPr/>
              <a:t>9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973676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0F703-3749-4250-9563-A2E63EF68EC0}" type="slidenum">
              <a:rPr lang="en-US" smtClean="0">
                <a:latin typeface="Lucida Grande"/>
                <a:ea typeface="Geneva"/>
                <a:cs typeface="Geneva"/>
              </a:rPr>
              <a:pPr/>
              <a:t>12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756805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B0B9D4-FB8D-4FCC-BD99-0ECAA2C01690}" type="slidenum">
              <a:rPr lang="en-US" smtClean="0">
                <a:latin typeface="Lucida Grande"/>
                <a:ea typeface="Geneva"/>
                <a:cs typeface="Geneva"/>
              </a:rPr>
              <a:pPr/>
              <a:t>14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90868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041810-E1B8-43A8-AE9D-8E0D5FCAFD20}" type="slidenum">
              <a:rPr lang="en-US" smtClean="0">
                <a:latin typeface="Lucida Grande"/>
                <a:ea typeface="Geneva"/>
                <a:cs typeface="Geneva"/>
              </a:rPr>
              <a:pPr/>
              <a:t>15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357838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E5CF9-B2C8-4C34-8758-FE8DE46EE8D7}" type="slidenum">
              <a:rPr lang="en-US" smtClean="0">
                <a:latin typeface="Lucida Grande"/>
                <a:ea typeface="Geneva"/>
                <a:cs typeface="Geneva"/>
              </a:rPr>
              <a:pPr/>
              <a:t>16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1233777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5017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9E0C01-6C04-46F5-8053-6D9695B4DE66}" type="slidenum">
              <a:rPr lang="en-US" smtClean="0">
                <a:latin typeface="Lucida Grande"/>
                <a:ea typeface="Geneva"/>
                <a:cs typeface="Geneva"/>
              </a:rPr>
              <a:pPr/>
              <a:t>17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2138233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Helvetica" pitchFamily="-48" charset="0"/>
                <a:cs typeface="Helvetica" pitchFamily="-4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FFC96C8-B668-4781-9E99-3A273D9B94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CCB7A2-45E9-4095-AA03-95069B8866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219200"/>
            <a:ext cx="1943100" cy="4876800"/>
          </a:xfr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219200"/>
            <a:ext cx="5676900" cy="4876800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44240-0F69-4D95-8344-B376C9A52D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53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FBF583-0571-4CB2-9A18-FE5F21381F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6858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FEE7B0-EFF4-47FD-A5DA-4B6A7EE1E3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solidFill>
                  <a:srgbClr val="3EBD86"/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7DE76C-3665-462D-BE53-6CD4F7C0BC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6EFB15-D6B2-4208-98AE-31C86CDDDF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01E017-4B7D-409A-A66C-091D844718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9200"/>
            <a:ext cx="8229600" cy="6096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81200"/>
            <a:ext cx="4040188" cy="6858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67000"/>
            <a:ext cx="4040188" cy="34591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981200"/>
            <a:ext cx="4041775" cy="6858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667000"/>
            <a:ext cx="4041775" cy="34591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C01550-04E5-4F38-82E7-427A5686FF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AF4176-FD6A-4A57-B0F0-3E0EF1E402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78E92-9E5A-4634-B58D-B8C99FCD6B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9200"/>
            <a:ext cx="3008313" cy="7620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219200"/>
            <a:ext cx="5111750" cy="4906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981200"/>
            <a:ext cx="3008313" cy="4144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2B38F5-23AF-47CE-9E3E-D050E52443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19199"/>
            <a:ext cx="5486400" cy="35083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1E640B-EEB7-4F7C-85C6-94AAC61298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219200"/>
            <a:ext cx="7772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latin typeface="Helvetica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latin typeface="Helvetica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fld id="{9D617060-87E0-4436-AE2F-FA73A29B60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/>
          <a:ea typeface="+mj-ea"/>
          <a:cs typeface="Helvetica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&gt;"/>
        <a:defRPr sz="3200">
          <a:solidFill>
            <a:srgbClr val="1862B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Lucida Grande"/>
        <a:buChar char="•"/>
        <a:defRPr sz="2800">
          <a:solidFill>
            <a:srgbClr val="3EBD86"/>
          </a:solidFill>
          <a:latin typeface="+mn-lt"/>
          <a:ea typeface="+mn-ea"/>
          <a:cs typeface="Geneva"/>
        </a:defRPr>
      </a:lvl2pPr>
      <a:lvl3pPr marL="1085850" indent="-228600" algn="l" rtl="0" eaLnBrk="0" fontAlgn="base" hangingPunct="0">
        <a:spcBef>
          <a:spcPct val="20000"/>
        </a:spcBef>
        <a:spcAft>
          <a:spcPct val="0"/>
        </a:spcAft>
        <a:buChar char="&gt;"/>
        <a:defRPr sz="2400">
          <a:solidFill>
            <a:schemeClr val="tx1"/>
          </a:solidFill>
          <a:latin typeface="+mn-lt"/>
          <a:ea typeface="+mn-ea"/>
          <a:cs typeface="Geneva"/>
        </a:defRPr>
      </a:lvl3pPr>
      <a:lvl4pPr marL="142875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Geneva"/>
        </a:defRPr>
      </a:lvl4pPr>
      <a:lvl5pPr marL="177165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Geneva"/>
        </a:defRPr>
      </a:lvl5pPr>
      <a:lvl6pPr marL="22288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6860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1432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6004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wmf"/><Relationship Id="rId12" Type="http://schemas.openxmlformats.org/officeDocument/2006/relationships/oleObject" Target="../embeddings/oleObject5.bin"/><Relationship Id="rId13" Type="http://schemas.openxmlformats.org/officeDocument/2006/relationships/image" Target="../media/image12.wmf"/><Relationship Id="rId14" Type="http://schemas.openxmlformats.org/officeDocument/2006/relationships/oleObject" Target="../embeddings/oleObject6.bin"/><Relationship Id="rId15" Type="http://schemas.openxmlformats.org/officeDocument/2006/relationships/image" Target="../media/image13.wmf"/><Relationship Id="rId16" Type="http://schemas.openxmlformats.org/officeDocument/2006/relationships/image" Target="../media/image14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8.w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9.w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10.wmf"/><Relationship Id="rId10" Type="http://schemas.openxmlformats.org/officeDocument/2006/relationships/oleObject" Target="../embeddings/oleObject4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16.wmf"/><Relationship Id="rId6" Type="http://schemas.openxmlformats.org/officeDocument/2006/relationships/oleObject" Target="../embeddings/oleObject8.bin"/><Relationship Id="rId7" Type="http://schemas.openxmlformats.org/officeDocument/2006/relationships/image" Target="../media/image17.wmf"/><Relationship Id="rId8" Type="http://schemas.openxmlformats.org/officeDocument/2006/relationships/oleObject" Target="../embeddings/oleObject9.bin"/><Relationship Id="rId9" Type="http://schemas.openxmlformats.org/officeDocument/2006/relationships/image" Target="../media/image18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21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657600" y="2286000"/>
            <a:ext cx="5486400" cy="1143000"/>
          </a:xfrm>
        </p:spPr>
        <p:txBody>
          <a:bodyPr/>
          <a:lstStyle/>
          <a:p>
            <a:pPr eaLnBrk="1" hangingPunct="1"/>
            <a:r>
              <a:rPr lang="en-US" smtClean="0"/>
              <a:t>Between-Groups ANOVA</a:t>
            </a:r>
          </a:p>
        </p:txBody>
      </p:sp>
      <p:sp>
        <p:nvSpPr>
          <p:cNvPr id="1638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657600" y="3886200"/>
            <a:ext cx="5486400" cy="1752600"/>
          </a:xfrm>
        </p:spPr>
        <p:txBody>
          <a:bodyPr/>
          <a:lstStyle/>
          <a:p>
            <a:pPr eaLnBrk="1" hangingPunct="1"/>
            <a:r>
              <a:rPr lang="en-US" smtClean="0"/>
              <a:t>Chapter 12</a:t>
            </a:r>
          </a:p>
        </p:txBody>
      </p:sp>
      <p:pic>
        <p:nvPicPr>
          <p:cNvPr id="16387" name="Picture 5" descr="nolan2e comp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1616075"/>
            <a:ext cx="3733800" cy="470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 distribution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81199"/>
            <a:ext cx="7772400" cy="451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62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 distribution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46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1" descr="E:\CH12\NolH2e_tb_12_0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450" y="1447800"/>
            <a:ext cx="9079550" cy="3826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talk about test statistics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6568523"/>
              </p:ext>
            </p:extLst>
          </p:nvPr>
        </p:nvGraphicFramePr>
        <p:xfrm>
          <a:off x="685800" y="1981200"/>
          <a:ext cx="7772400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200"/>
                <a:gridCol w="3886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Test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type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Formula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Z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u="sng" dirty="0" smtClean="0">
                          <a:solidFill>
                            <a:srgbClr val="000000"/>
                          </a:solidFill>
                        </a:rPr>
                        <a:t>M</a:t>
                      </a:r>
                      <a:r>
                        <a:rPr lang="en-US" b="0" i="0" u="sng" baseline="0" dirty="0" smtClean="0">
                          <a:solidFill>
                            <a:srgbClr val="000000"/>
                          </a:solidFill>
                        </a:rPr>
                        <a:t> – </a:t>
                      </a:r>
                      <a:r>
                        <a:rPr lang="en-US" b="0" i="0" u="sng" dirty="0" err="1" smtClean="0">
                          <a:latin typeface="Lucida Grande"/>
                          <a:ea typeface="Lucida Grande"/>
                          <a:cs typeface="Lucida Grande"/>
                        </a:rPr>
                        <a:t>μ</a:t>
                      </a:r>
                      <a:r>
                        <a:rPr lang="en-US" b="0" i="0" u="sng" baseline="-25000" dirty="0" err="1" smtClean="0">
                          <a:latin typeface="Lucida Grande"/>
                          <a:ea typeface="Lucida Grande"/>
                          <a:cs typeface="Lucida Grande"/>
                        </a:rPr>
                        <a:t>M</a:t>
                      </a:r>
                      <a:endParaRPr lang="en-US" b="0" i="0" u="sng" baseline="0" dirty="0" smtClean="0">
                        <a:latin typeface="Lucida Grande"/>
                        <a:ea typeface="Lucida Grande"/>
                        <a:cs typeface="Lucida Grande"/>
                      </a:endParaRPr>
                    </a:p>
                    <a:p>
                      <a:pPr algn="ctr"/>
                      <a:r>
                        <a:rPr lang="en-US" b="0" i="0" dirty="0" err="1" smtClean="0">
                          <a:latin typeface="Lucida Grande"/>
                          <a:ea typeface="Lucida Grande"/>
                          <a:cs typeface="Lucida Grande"/>
                        </a:rPr>
                        <a:t>σ</a:t>
                      </a:r>
                      <a:r>
                        <a:rPr lang="en-US" b="0" i="0" baseline="-25000" dirty="0" err="1" smtClean="0">
                          <a:latin typeface="Lucida Grande"/>
                          <a:ea typeface="Lucida Grande"/>
                          <a:cs typeface="Lucida Grande"/>
                        </a:rPr>
                        <a:t>M</a:t>
                      </a:r>
                      <a:endParaRPr lang="en-US" b="0" baseline="-25000" dirty="0" smtClean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Single t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u="sng" dirty="0" smtClean="0">
                          <a:solidFill>
                            <a:srgbClr val="000000"/>
                          </a:solidFill>
                        </a:rPr>
                        <a:t>M</a:t>
                      </a:r>
                      <a:r>
                        <a:rPr lang="en-US" i="0" u="sng" baseline="0" dirty="0" smtClean="0">
                          <a:solidFill>
                            <a:srgbClr val="000000"/>
                          </a:solidFill>
                        </a:rPr>
                        <a:t> – </a:t>
                      </a:r>
                      <a:r>
                        <a:rPr lang="en-US" b="0" i="0" u="sng" dirty="0" err="1" smtClean="0">
                          <a:latin typeface="Lucida Grande"/>
                          <a:ea typeface="Lucida Grande"/>
                          <a:cs typeface="Lucida Grande"/>
                        </a:rPr>
                        <a:t>μ</a:t>
                      </a:r>
                      <a:r>
                        <a:rPr lang="en-US" b="0" i="0" u="sng" baseline="-25000" dirty="0" err="1" smtClean="0">
                          <a:latin typeface="Lucida Grande"/>
                          <a:ea typeface="Lucida Grande"/>
                          <a:cs typeface="Lucida Grande"/>
                        </a:rPr>
                        <a:t>M</a:t>
                      </a:r>
                      <a:endParaRPr lang="en-US" b="0" i="0" u="sng" baseline="0" dirty="0" smtClean="0">
                        <a:latin typeface="Lucida Grande"/>
                        <a:ea typeface="Lucida Grande"/>
                        <a:cs typeface="Lucida Grande"/>
                      </a:endParaRPr>
                    </a:p>
                    <a:p>
                      <a:pPr algn="ctr"/>
                      <a:r>
                        <a:rPr lang="en-US" b="0" i="0" baseline="0" dirty="0" err="1" smtClean="0">
                          <a:latin typeface="Lucida Grande"/>
                          <a:ea typeface="Lucida Grande"/>
                          <a:cs typeface="Lucida Grande"/>
                        </a:rPr>
                        <a:t>s</a:t>
                      </a:r>
                      <a:r>
                        <a:rPr lang="en-US" b="0" i="0" baseline="-25000" dirty="0" err="1" smtClean="0">
                          <a:latin typeface="Lucida Grande"/>
                          <a:ea typeface="Lucida Grande"/>
                          <a:cs typeface="Lucida Grande"/>
                        </a:rPr>
                        <a:t>M</a:t>
                      </a:r>
                      <a:endParaRPr lang="en-US" b="0" baseline="-25000" dirty="0" smtClean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Paired t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u="sng" dirty="0" smtClean="0">
                          <a:solidFill>
                            <a:srgbClr val="000000"/>
                          </a:solidFill>
                        </a:rPr>
                        <a:t>M</a:t>
                      </a:r>
                      <a:r>
                        <a:rPr lang="en-US" i="0" u="sng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endParaRPr lang="en-US" b="0" i="0" u="sng" baseline="0" dirty="0" smtClean="0">
                        <a:latin typeface="Lucida Grande"/>
                        <a:ea typeface="Lucida Grande"/>
                        <a:cs typeface="Lucida Grande"/>
                      </a:endParaRPr>
                    </a:p>
                    <a:p>
                      <a:pPr algn="ctr"/>
                      <a:r>
                        <a:rPr lang="en-US" b="0" i="0" baseline="0" dirty="0" err="1" smtClean="0">
                          <a:latin typeface="Lucida Grande"/>
                          <a:ea typeface="Lucida Grande"/>
                          <a:cs typeface="Lucida Grande"/>
                        </a:rPr>
                        <a:t>s</a:t>
                      </a:r>
                      <a:r>
                        <a:rPr lang="en-US" b="0" i="0" baseline="-25000" dirty="0" err="1" smtClean="0">
                          <a:latin typeface="Lucida Grande"/>
                          <a:ea typeface="Lucida Grande"/>
                          <a:cs typeface="Lucida Grande"/>
                        </a:rPr>
                        <a:t>M</a:t>
                      </a:r>
                      <a:endParaRPr lang="en-US" b="0" baseline="-25000" dirty="0" smtClean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Independent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t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u="sng" dirty="0" smtClean="0">
                          <a:solidFill>
                            <a:srgbClr val="000000"/>
                          </a:solidFill>
                        </a:rPr>
                        <a:t>M</a:t>
                      </a:r>
                      <a:r>
                        <a:rPr lang="en-US" i="0" u="sng" baseline="0" dirty="0" smtClean="0">
                          <a:solidFill>
                            <a:srgbClr val="000000"/>
                          </a:solidFill>
                        </a:rPr>
                        <a:t> – </a:t>
                      </a:r>
                      <a:r>
                        <a:rPr lang="en-US" b="0" i="0" u="sng" baseline="0" dirty="0" smtClean="0">
                          <a:solidFill>
                            <a:schemeClr val="dk1"/>
                          </a:solidFill>
                          <a:latin typeface="Lucida Grande"/>
                          <a:ea typeface="Lucida Grande"/>
                          <a:cs typeface="Lucida Grande"/>
                        </a:rPr>
                        <a:t>M</a:t>
                      </a:r>
                      <a:endParaRPr lang="en-US" b="0" i="0" u="sng" baseline="0" dirty="0" smtClean="0">
                        <a:latin typeface="Lucida Grande"/>
                        <a:ea typeface="Lucida Grande"/>
                        <a:cs typeface="Lucida Grande"/>
                      </a:endParaRPr>
                    </a:p>
                    <a:p>
                      <a:pPr algn="ctr"/>
                      <a:r>
                        <a:rPr lang="en-US" b="0" i="0" baseline="0" dirty="0" err="1" smtClean="0">
                          <a:latin typeface="Lucida Grande"/>
                          <a:ea typeface="Lucida Grande"/>
                          <a:cs typeface="Lucida Grande"/>
                        </a:rPr>
                        <a:t>s</a:t>
                      </a:r>
                      <a:r>
                        <a:rPr lang="en-US" b="0" i="0" baseline="-25000" dirty="0" err="1" smtClean="0">
                          <a:latin typeface="Lucida Grande"/>
                          <a:ea typeface="Lucida Grande"/>
                          <a:cs typeface="Lucida Grande"/>
                        </a:rPr>
                        <a:t>difference</a:t>
                      </a:r>
                      <a:r>
                        <a:rPr lang="en-US" b="0" i="0" baseline="-25000" dirty="0" smtClean="0">
                          <a:latin typeface="Lucida Grande"/>
                          <a:ea typeface="Lucida Grande"/>
                          <a:cs typeface="Lucida Grande"/>
                        </a:rPr>
                        <a:t> </a:t>
                      </a:r>
                      <a:endParaRPr lang="en-US" b="0" baseline="-25000" dirty="0" smtClean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85800" y="5105400"/>
            <a:ext cx="7372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Now what do we do with 3 or more </a:t>
            </a:r>
            <a:r>
              <a:rPr lang="en-US" dirty="0" err="1" smtClean="0"/>
              <a:t>Ms</a:t>
            </a:r>
            <a:r>
              <a:rPr lang="en-US" dirty="0" smtClean="0"/>
              <a:t> and SDs?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054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447800"/>
            <a:ext cx="7772400" cy="4572000"/>
          </a:xfrm>
        </p:spPr>
        <p:txBody>
          <a:bodyPr/>
          <a:lstStyle/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Analyzing variability to compare means</a:t>
            </a:r>
          </a:p>
          <a:p>
            <a:pPr lvl="1" eaLnBrk="1" hangingPunct="1"/>
            <a:endParaRPr lang="en-US" smtClean="0"/>
          </a:p>
          <a:p>
            <a:pPr lvl="1" eaLnBrk="1" hangingPunct="1"/>
            <a:r>
              <a:rPr lang="en-US" i="1" smtClean="0"/>
              <a:t>F</a:t>
            </a:r>
            <a:r>
              <a:rPr lang="en-US" smtClean="0"/>
              <a:t> = </a:t>
            </a:r>
            <a:r>
              <a:rPr lang="en-US" u="sng" smtClean="0"/>
              <a:t>variance between groups</a:t>
            </a:r>
            <a:endParaRPr lang="en-US" smtClean="0"/>
          </a:p>
          <a:p>
            <a:pPr lvl="1" eaLnBrk="1" hangingPunct="1">
              <a:buFont typeface="Lucida Grande"/>
              <a:buNone/>
            </a:pPr>
            <a:r>
              <a:rPr lang="en-US" smtClean="0"/>
              <a:t>          variance within groups</a:t>
            </a:r>
          </a:p>
          <a:p>
            <a:pPr lvl="1" eaLnBrk="1" hangingPunct="1"/>
            <a:endParaRPr lang="en-US" smtClean="0"/>
          </a:p>
          <a:p>
            <a:pPr eaLnBrk="1" hangingPunct="1"/>
            <a:r>
              <a:rPr lang="en-US" smtClean="0"/>
              <a:t>That is, the difference among the sample means divided by the average of the sample variances</a:t>
            </a:r>
          </a:p>
        </p:txBody>
      </p:sp>
      <p:sp>
        <p:nvSpPr>
          <p:cNvPr id="22530" name="Title 2"/>
          <p:cNvSpPr>
            <a:spLocks noGrp="1"/>
          </p:cNvSpPr>
          <p:nvPr>
            <p:ph type="title"/>
          </p:nvPr>
        </p:nvSpPr>
        <p:spPr>
          <a:xfrm>
            <a:off x="914400" y="762000"/>
            <a:ext cx="7772400" cy="533400"/>
          </a:xfrm>
        </p:spPr>
        <p:txBody>
          <a:bodyPr/>
          <a:lstStyle/>
          <a:p>
            <a:pPr eaLnBrk="1" hangingPunct="1"/>
            <a:r>
              <a:rPr lang="en-US" smtClean="0"/>
              <a:t>The F Distribution</a:t>
            </a:r>
            <a:endParaRPr lang="en-US" sz="3200" smtClean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1828800"/>
            <a:ext cx="7772400" cy="4114800"/>
          </a:xfrm>
        </p:spPr>
        <p:txBody>
          <a:bodyPr/>
          <a:lstStyle/>
          <a:p>
            <a:pPr eaLnBrk="1" hangingPunct="1"/>
            <a:r>
              <a:rPr lang="en-US" smtClean="0"/>
              <a:t>Quantifies overlap</a:t>
            </a:r>
          </a:p>
          <a:p>
            <a:pPr eaLnBrk="1" hangingPunct="1"/>
            <a:r>
              <a:rPr lang="en-US" smtClean="0"/>
              <a:t>Two ways to estimate population variance</a:t>
            </a:r>
          </a:p>
          <a:p>
            <a:pPr lvl="1" eaLnBrk="1" hangingPunct="1"/>
            <a:r>
              <a:rPr lang="en-US" smtClean="0"/>
              <a:t>Between-groups variability</a:t>
            </a:r>
          </a:p>
          <a:p>
            <a:pPr lvl="1" eaLnBrk="1" hangingPunct="1"/>
            <a:r>
              <a:rPr lang="en-US" smtClean="0"/>
              <a:t>Within-groups variability</a:t>
            </a:r>
          </a:p>
        </p:txBody>
      </p:sp>
      <p:sp>
        <p:nvSpPr>
          <p:cNvPr id="47106" name="Title 2"/>
          <p:cNvSpPr>
            <a:spLocks noGrp="1"/>
          </p:cNvSpPr>
          <p:nvPr>
            <p:ph type="title"/>
          </p:nvPr>
        </p:nvSpPr>
        <p:spPr>
          <a:xfrm>
            <a:off x="1219200" y="609600"/>
            <a:ext cx="7772400" cy="533400"/>
          </a:xfrm>
        </p:spPr>
        <p:txBody>
          <a:bodyPr/>
          <a:lstStyle/>
          <a:p>
            <a:r>
              <a:rPr lang="en-US" smtClean="0"/>
              <a:t>Logic behind the </a:t>
            </a:r>
            <a:r>
              <a:rPr lang="en-US" i="1" smtClean="0"/>
              <a:t>F </a:t>
            </a:r>
            <a:r>
              <a:rPr lang="en-US" smtClean="0"/>
              <a:t>Statistic</a:t>
            </a:r>
          </a:p>
        </p:txBody>
      </p:sp>
    </p:spTree>
    <p:extLst>
      <p:ext uri="{BB962C8B-B14F-4D97-AF65-F5344CB8AC3E}">
        <p14:creationId xmlns:p14="http://schemas.microsoft.com/office/powerpoint/2010/main" val="1944313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>
          <a:xfrm>
            <a:off x="838200" y="762000"/>
            <a:ext cx="7772400" cy="533400"/>
          </a:xfrm>
        </p:spPr>
        <p:txBody>
          <a:bodyPr/>
          <a:lstStyle/>
          <a:p>
            <a:r>
              <a:rPr lang="en-US" smtClean="0"/>
              <a:t>Types of Variance</a:t>
            </a:r>
          </a:p>
        </p:txBody>
      </p:sp>
      <p:sp>
        <p:nvSpPr>
          <p:cNvPr id="26626" name="Content Placeholder 2"/>
          <p:cNvSpPr>
            <a:spLocks noGrp="1"/>
          </p:cNvSpPr>
          <p:nvPr>
            <p:ph idx="1"/>
          </p:nvPr>
        </p:nvSpPr>
        <p:spPr>
          <a:xfrm>
            <a:off x="914400" y="1752600"/>
            <a:ext cx="7772400" cy="4114800"/>
          </a:xfrm>
        </p:spPr>
        <p:txBody>
          <a:bodyPr/>
          <a:lstStyle/>
          <a:p>
            <a:r>
              <a:rPr lang="en-US" smtClean="0"/>
              <a:t>Between groups: estimate of the population variance based on differences among group means</a:t>
            </a:r>
          </a:p>
          <a:p>
            <a:r>
              <a:rPr lang="en-US" smtClean="0"/>
              <a:t>Within groups: estimate of population variance based on differences within   (3 or more) sample distributions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4" descr="Nolan_fig10_0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1800" y="1408113"/>
            <a:ext cx="5410200" cy="5221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4" name="Text Box 5"/>
          <p:cNvSpPr txBox="1">
            <a:spLocks noChangeArrowheads="1"/>
          </p:cNvSpPr>
          <p:nvPr/>
        </p:nvSpPr>
        <p:spPr bwMode="auto">
          <a:xfrm>
            <a:off x="457200" y="2819400"/>
            <a:ext cx="24384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>
                <a:latin typeface="Arial" charset="0"/>
              </a:rPr>
              <a:t>The Logic of ANOVA</a:t>
            </a:r>
          </a:p>
        </p:txBody>
      </p:sp>
    </p:spTree>
    <p:extLst>
      <p:ext uri="{BB962C8B-B14F-4D97-AF65-F5344CB8AC3E}">
        <p14:creationId xmlns:p14="http://schemas.microsoft.com/office/powerpoint/2010/main" val="2945677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Title 1"/>
          <p:cNvSpPr>
            <a:spLocks noGrp="1"/>
          </p:cNvSpPr>
          <p:nvPr>
            <p:ph type="title" idx="4294967295"/>
          </p:nvPr>
        </p:nvSpPr>
        <p:spPr>
          <a:xfrm>
            <a:off x="685800" y="533400"/>
            <a:ext cx="7772400" cy="533400"/>
          </a:xfrm>
        </p:spPr>
        <p:txBody>
          <a:bodyPr/>
          <a:lstStyle/>
          <a:p>
            <a:r>
              <a:rPr lang="en-US" smtClean="0"/>
              <a:t>Formulae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1219200" y="2133600"/>
          <a:ext cx="28448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3" name="Equation" r:id="rId4" imgW="1422360" imgH="253800" progId="Equation.3">
                  <p:embed/>
                </p:oleObj>
              </mc:Choice>
              <mc:Fallback>
                <p:oleObj name="Equation" r:id="rId4" imgW="142236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133600"/>
                        <a:ext cx="2844800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1181100" y="2844800"/>
          <a:ext cx="27686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4" name="Equation" r:id="rId6" imgW="1384200" imgH="253800" progId="Equation.3">
                  <p:embed/>
                </p:oleObj>
              </mc:Choice>
              <mc:Fallback>
                <p:oleObj name="Equation" r:id="rId6" imgW="138420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1100" y="2844800"/>
                        <a:ext cx="2768600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2222616"/>
              </p:ext>
            </p:extLst>
          </p:nvPr>
        </p:nvGraphicFramePr>
        <p:xfrm>
          <a:off x="1206500" y="1507067"/>
          <a:ext cx="3073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" name="Equation" r:id="rId8" imgW="1536480" imgH="228600" progId="Equation.3">
                  <p:embed/>
                </p:oleObj>
              </mc:Choice>
              <mc:Fallback>
                <p:oleObj name="Equation" r:id="rId8" imgW="1536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6500" y="1507067"/>
                        <a:ext cx="30734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4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7305548"/>
              </p:ext>
            </p:extLst>
          </p:nvPr>
        </p:nvGraphicFramePr>
        <p:xfrm>
          <a:off x="4495800" y="3606800"/>
          <a:ext cx="24130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" name="Equation" r:id="rId10" imgW="1206360" imgH="431640" progId="Equation.3">
                  <p:embed/>
                </p:oleObj>
              </mc:Choice>
              <mc:Fallback>
                <p:oleObj name="Equation" r:id="rId10" imgW="12063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3606800"/>
                        <a:ext cx="2413000" cy="863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5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8374424"/>
              </p:ext>
            </p:extLst>
          </p:nvPr>
        </p:nvGraphicFramePr>
        <p:xfrm>
          <a:off x="4470400" y="2641600"/>
          <a:ext cx="21590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" name="Equation" r:id="rId12" imgW="1079280" imgH="431640" progId="Equation.3">
                  <p:embed/>
                </p:oleObj>
              </mc:Choice>
              <mc:Fallback>
                <p:oleObj name="Equation" r:id="rId12" imgW="10792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0400" y="2641600"/>
                        <a:ext cx="2159000" cy="863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6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266042"/>
              </p:ext>
            </p:extLst>
          </p:nvPr>
        </p:nvGraphicFramePr>
        <p:xfrm>
          <a:off x="7188200" y="2667000"/>
          <a:ext cx="1727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8" name="Equation" r:id="rId14" imgW="863280" imgH="431640" progId="Equation.3">
                  <p:embed/>
                </p:oleObj>
              </mc:Choice>
              <mc:Fallback>
                <p:oleObj name="Equation" r:id="rId14" imgW="8632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8200" y="2667000"/>
                        <a:ext cx="1727200" cy="863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15050" y="3572933"/>
                <a:ext cx="3730957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𝑆𝑆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𝑏𝑒𝑡𝑤𝑒𝑒𝑛</m:t>
                          </m:r>
                        </m:sub>
                      </m:sSub>
                      <m:r>
                        <a:rPr lang="en-US" i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Σ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𝑀</m:t>
                              </m:r>
                              <m:r>
                                <a:rPr lang="en-US" i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𝐺𝑀</m:t>
                              </m:r>
                            </m:e>
                          </m:d>
                        </m:e>
                        <m:sup>
                          <m:r>
                            <a:rPr lang="en-US" i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50" y="3572933"/>
                <a:ext cx="3730957" cy="470000"/>
              </a:xfrm>
              <a:prstGeom prst="rect">
                <a:avLst/>
              </a:prstGeom>
              <a:blipFill rotWithShape="0">
                <a:blip r:embed="rId16"/>
                <a:stretch>
                  <a:fillRect t="-97403" b="-131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0793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828800"/>
            <a:ext cx="7772400" cy="4114800"/>
          </a:xfrm>
        </p:spPr>
        <p:txBody>
          <a:bodyPr/>
          <a:lstStyle/>
          <a:p>
            <a:r>
              <a:rPr lang="en-US" smtClean="0"/>
              <a:t>Presents important calculations and final results in a consistent, easy-to-read format </a:t>
            </a:r>
          </a:p>
        </p:txBody>
      </p:sp>
      <p:sp>
        <p:nvSpPr>
          <p:cNvPr id="51202" name="Title 2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533400"/>
          </a:xfrm>
        </p:spPr>
        <p:txBody>
          <a:bodyPr/>
          <a:lstStyle/>
          <a:p>
            <a:pPr marL="342900" indent="-342900" eaLnBrk="1" hangingPunct="1"/>
            <a:r>
              <a:rPr lang="en-US" smtClean="0"/>
              <a:t>The Source Table</a:t>
            </a:r>
          </a:p>
        </p:txBody>
      </p:sp>
    </p:spTree>
    <p:extLst>
      <p:ext uri="{BB962C8B-B14F-4D97-AF65-F5344CB8AC3E}">
        <p14:creationId xmlns:p14="http://schemas.microsoft.com/office/powerpoint/2010/main" val="695626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Test Reminder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 smtClean="0"/>
              <a:t>One person = Z score</a:t>
            </a:r>
          </a:p>
          <a:p>
            <a:r>
              <a:rPr lang="en-US" sz="3000" dirty="0" smtClean="0"/>
              <a:t>One sample with population standard deviation = Z test</a:t>
            </a:r>
          </a:p>
          <a:p>
            <a:r>
              <a:rPr lang="en-US" sz="3000" dirty="0" smtClean="0"/>
              <a:t>One sample no population standard deviation = single t-test</a:t>
            </a:r>
          </a:p>
          <a:p>
            <a:r>
              <a:rPr lang="en-US" sz="3000" dirty="0" smtClean="0"/>
              <a:t>One sample test twice = paired samples t</a:t>
            </a:r>
          </a:p>
          <a:p>
            <a:r>
              <a:rPr lang="en-US" sz="3000" dirty="0" smtClean="0"/>
              <a:t>Two samples = independent 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744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1" descr="E:\CH12\NolH2e_tb_12_0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752600"/>
            <a:ext cx="9262824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00298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1676400"/>
            <a:ext cx="82677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00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 of Squares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try calculating SS within and SS between.</a:t>
            </a:r>
          </a:p>
          <a:p>
            <a:pPr lvl="1"/>
            <a:r>
              <a:rPr lang="en-US" dirty="0" smtClean="0"/>
              <a:t>Load the chapter 12 data in 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505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 of Squares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try SS total</a:t>
            </a:r>
          </a:p>
          <a:p>
            <a:pPr lvl="1"/>
            <a:r>
              <a:rPr lang="en-US" dirty="0" smtClean="0"/>
              <a:t>Each person minus grand mean, squared, and summed. </a:t>
            </a:r>
          </a:p>
          <a:p>
            <a:r>
              <a:rPr lang="en-US" dirty="0" smtClean="0"/>
              <a:t>The logic here is overall variance, both due to your IV and error will be calculated.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93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 of Squares 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85800" y="1981200"/>
            <a:ext cx="7772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mean(</a:t>
            </a:r>
            <a:r>
              <a:rPr lang="en-US" dirty="0" err="1"/>
              <a:t>unlist</a:t>
            </a:r>
            <a:r>
              <a:rPr lang="en-US" dirty="0"/>
              <a:t>(chapter12</a:t>
            </a:r>
            <a:r>
              <a:rPr lang="en-US" dirty="0" smtClean="0"/>
              <a:t>))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sum</a:t>
            </a:r>
            <a:r>
              <a:rPr lang="en-US" dirty="0"/>
              <a:t>((chapter12 - 4.7)^2</a:t>
            </a:r>
            <a:r>
              <a:rPr lang="en-US" dirty="0" smtClean="0"/>
              <a:t>)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96.3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155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 of Squares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SS within:</a:t>
            </a:r>
          </a:p>
          <a:p>
            <a:pPr lvl="1"/>
            <a:r>
              <a:rPr lang="en-US" dirty="0" smtClean="0"/>
              <a:t>The difference of each person minus their group mean, squared.</a:t>
            </a:r>
          </a:p>
          <a:p>
            <a:pPr lvl="1"/>
            <a:r>
              <a:rPr lang="en-US" dirty="0" smtClean="0"/>
              <a:t>That’s the top half of the variance equation.</a:t>
            </a:r>
          </a:p>
          <a:p>
            <a:r>
              <a:rPr lang="en-US" dirty="0" smtClean="0"/>
              <a:t>The logic here is that we don’t know why people differ within their own group, so it’s considered error. </a:t>
            </a:r>
          </a:p>
        </p:txBody>
      </p:sp>
    </p:spTree>
    <p:extLst>
      <p:ext uri="{BB962C8B-B14F-4D97-AF65-F5344CB8AC3E}">
        <p14:creationId xmlns:p14="http://schemas.microsoft.com/office/powerpoint/2010/main" val="526977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 of Squares 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85800" y="1761067"/>
            <a:ext cx="81872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summary(chapter12</a:t>
            </a:r>
            <a:r>
              <a:rPr lang="en-US" dirty="0" smtClean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sum</a:t>
            </a:r>
            <a:r>
              <a:rPr lang="en-US" dirty="0"/>
              <a:t>((chapter12$cheese - 6.3)^2</a:t>
            </a:r>
            <a:r>
              <a:rPr lang="en-US" dirty="0" smtClean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sum</a:t>
            </a:r>
            <a:r>
              <a:rPr lang="en-US" dirty="0"/>
              <a:t>((chapter12$candy - 2.7)^2</a:t>
            </a:r>
            <a:r>
              <a:rPr lang="en-US" dirty="0" smtClean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sum</a:t>
            </a:r>
            <a:r>
              <a:rPr lang="en-US" dirty="0"/>
              <a:t>((chapter12$fruit - 5.10)^2</a:t>
            </a:r>
            <a:r>
              <a:rPr lang="en-US" dirty="0" smtClean="0"/>
              <a:t>)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8.1+8.1+12.9 = 29.1 within 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250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 of Squares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SS between</a:t>
            </a:r>
          </a:p>
          <a:p>
            <a:pPr lvl="1"/>
            <a:r>
              <a:rPr lang="en-US" dirty="0" smtClean="0"/>
              <a:t>Each group minus the grand mean, squared, times n, and totaled.</a:t>
            </a:r>
          </a:p>
          <a:p>
            <a:pPr lvl="1"/>
            <a:r>
              <a:rPr lang="en-US" dirty="0" smtClean="0"/>
              <a:t>Why times n? Every other formula is for each person, so we need to do this one for each person as well.</a:t>
            </a:r>
          </a:p>
          <a:p>
            <a:r>
              <a:rPr lang="en-US" dirty="0" smtClean="0"/>
              <a:t>The logic here is to measure how much of the overall variance is IV group differences, not individual differences.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8872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Squares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(6.3 - 4.7)^2 *10 + </a:t>
            </a:r>
            <a:endParaRPr lang="hr-HR" dirty="0" smtClean="0"/>
          </a:p>
          <a:p>
            <a:r>
              <a:rPr lang="hr-HR" dirty="0" smtClean="0"/>
              <a:t>(</a:t>
            </a:r>
            <a:r>
              <a:rPr lang="hr-HR" dirty="0"/>
              <a:t>2.7 - 4.7)^2 *10 + </a:t>
            </a:r>
            <a:endParaRPr lang="hr-HR" dirty="0" smtClean="0"/>
          </a:p>
          <a:p>
            <a:r>
              <a:rPr lang="hr-HR" dirty="0" smtClean="0"/>
              <a:t>(</a:t>
            </a:r>
            <a:r>
              <a:rPr lang="hr-HR" dirty="0"/>
              <a:t>5.1 - 4.7)^2 *</a:t>
            </a:r>
            <a:r>
              <a:rPr lang="hr-HR" dirty="0" smtClean="0"/>
              <a:t>10</a:t>
            </a:r>
          </a:p>
          <a:p>
            <a:endParaRPr lang="hr-HR" dirty="0"/>
          </a:p>
          <a:p>
            <a:r>
              <a:rPr lang="hr-HR" dirty="0" smtClean="0"/>
              <a:t>67.2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995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94521"/>
              </p:ext>
            </p:extLst>
          </p:nvPr>
        </p:nvGraphicFramePr>
        <p:xfrm>
          <a:off x="228598" y="1066800"/>
          <a:ext cx="8867776" cy="269748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773370"/>
                <a:gridCol w="1773370"/>
                <a:gridCol w="1773370"/>
                <a:gridCol w="1773370"/>
                <a:gridCol w="1774296"/>
              </a:tblGrid>
              <a:tr h="2667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Variance Type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SS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df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MS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</a:tr>
              <a:tr h="8001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Between groups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(IV)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67.2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</a:tr>
              <a:tr h="8001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Within Groups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(error)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29.1</a:t>
                      </a:r>
                      <a:endParaRPr lang="en-US" sz="1800" dirty="0">
                        <a:effectLst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</a:tr>
              <a:tr h="8001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Total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96.3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5076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Distributions Reminder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Z = Distribution of scores</a:t>
            </a:r>
          </a:p>
          <a:p>
            <a:r>
              <a:rPr lang="en-US" sz="2800" dirty="0"/>
              <a:t>Z = distribution of means (for samples)</a:t>
            </a:r>
          </a:p>
          <a:p>
            <a:r>
              <a:rPr lang="en-US" sz="2800" dirty="0"/>
              <a:t>t = distribution of means (for samples with estimated standard deviation)</a:t>
            </a:r>
          </a:p>
          <a:p>
            <a:r>
              <a:rPr lang="en-US" sz="2800" dirty="0"/>
              <a:t>t = distribution of </a:t>
            </a:r>
            <a:r>
              <a:rPr lang="en-US" sz="2800" dirty="0" smtClean="0"/>
              <a:t>mean differences (for paired samples with estimated standard deviation)</a:t>
            </a:r>
          </a:p>
          <a:p>
            <a:r>
              <a:rPr lang="en-US" sz="2800" dirty="0" smtClean="0"/>
              <a:t>t = distribution of differences between means (for two groups independent t)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376327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talk about </a:t>
            </a:r>
            <a:r>
              <a:rPr lang="en-US" i="1" dirty="0" err="1" smtClean="0"/>
              <a:t>df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2478106"/>
              </p:ext>
            </p:extLst>
          </p:nvPr>
        </p:nvGraphicFramePr>
        <p:xfrm>
          <a:off x="685800" y="1981200"/>
          <a:ext cx="7772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200"/>
                <a:gridCol w="3886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Test type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err="1" smtClean="0">
                          <a:solidFill>
                            <a:srgbClr val="000000"/>
                          </a:solidFill>
                        </a:rPr>
                        <a:t>df</a:t>
                      </a:r>
                      <a:endParaRPr lang="en-US" i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Single sample 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N – 1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Paired samples 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t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N – 1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Independent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t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N – 1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+ N – 1 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4596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Degrees of Freedom for ANOVA</a:t>
            </a:r>
            <a:endParaRPr lang="en-US" dirty="0"/>
          </a:p>
        </p:txBody>
      </p:sp>
      <p:sp>
        <p:nvSpPr>
          <p:cNvPr id="1029" name="Content Placeholder 2"/>
          <p:cNvSpPr>
            <a:spLocks noGrp="1"/>
          </p:cNvSpPr>
          <p:nvPr>
            <p:ph idx="1"/>
          </p:nvPr>
        </p:nvSpPr>
        <p:spPr>
          <a:xfrm>
            <a:off x="609600" y="1981200"/>
            <a:ext cx="7772400" cy="4114800"/>
          </a:xfrm>
        </p:spPr>
        <p:txBody>
          <a:bodyPr/>
          <a:lstStyle/>
          <a:p>
            <a:pPr lvl="1">
              <a:buFont typeface="Lucida Grande"/>
              <a:buNone/>
            </a:pPr>
            <a:endParaRPr lang="en-US" dirty="0" smtClean="0"/>
          </a:p>
          <a:p>
            <a:pPr lvl="1">
              <a:buFont typeface="Lucida Grande"/>
              <a:buNone/>
            </a:pPr>
            <a:endParaRPr lang="en-US" dirty="0" smtClean="0"/>
          </a:p>
          <a:p>
            <a:pPr lvl="1">
              <a:buFont typeface="Lucida Grande"/>
              <a:buNone/>
            </a:pPr>
            <a:endParaRPr lang="en-US" dirty="0" smtClean="0"/>
          </a:p>
          <a:p>
            <a:pPr lvl="1">
              <a:buFont typeface="Lucida Grande"/>
              <a:buNone/>
            </a:pPr>
            <a:endParaRPr lang="en-US" dirty="0" smtClean="0"/>
          </a:p>
        </p:txBody>
      </p:sp>
      <p:graphicFrame>
        <p:nvGraphicFramePr>
          <p:cNvPr id="1026" name="Object 3"/>
          <p:cNvGraphicFramePr>
            <a:graphicFrameLocks noChangeAspect="1"/>
          </p:cNvGraphicFramePr>
          <p:nvPr/>
        </p:nvGraphicFramePr>
        <p:xfrm>
          <a:off x="2362200" y="2286000"/>
          <a:ext cx="3048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0" name="Equation" r:id="rId4" imgW="1206360" imgH="241200" progId="Equation.3">
                  <p:embed/>
                </p:oleObj>
              </mc:Choice>
              <mc:Fallback>
                <p:oleObj name="Equation" r:id="rId4" imgW="12063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2286000"/>
                        <a:ext cx="3048000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4"/>
          <p:cNvGraphicFramePr>
            <a:graphicFrameLocks noChangeAspect="1"/>
          </p:cNvGraphicFramePr>
          <p:nvPr/>
        </p:nvGraphicFramePr>
        <p:xfrm>
          <a:off x="2381250" y="2819400"/>
          <a:ext cx="4781550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1" name="Equation" r:id="rId6" imgW="1892160" imgH="228600" progId="Equation.3">
                  <p:embed/>
                </p:oleObj>
              </mc:Choice>
              <mc:Fallback>
                <p:oleObj name="Equation" r:id="rId6" imgW="18921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250" y="2819400"/>
                        <a:ext cx="4781550" cy="577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5"/>
          <p:cNvGraphicFramePr>
            <a:graphicFrameLocks noChangeAspect="1"/>
          </p:cNvGraphicFramePr>
          <p:nvPr/>
        </p:nvGraphicFramePr>
        <p:xfrm>
          <a:off x="3557588" y="3416300"/>
          <a:ext cx="1700212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2" name="Equation" r:id="rId8" imgW="672840" imgH="215640" progId="Equation.3">
                  <p:embed/>
                </p:oleObj>
              </mc:Choice>
              <mc:Fallback>
                <p:oleObj name="Equation" r:id="rId8" imgW="6728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7588" y="3416300"/>
                        <a:ext cx="1700212" cy="54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55592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885278"/>
              </p:ext>
            </p:extLst>
          </p:nvPr>
        </p:nvGraphicFramePr>
        <p:xfrm>
          <a:off x="228598" y="1066800"/>
          <a:ext cx="8867776" cy="269748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773370"/>
                <a:gridCol w="1773370"/>
                <a:gridCol w="1773370"/>
                <a:gridCol w="1773370"/>
                <a:gridCol w="1774296"/>
              </a:tblGrid>
              <a:tr h="2667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Variance Type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SS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df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MS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</a:tr>
              <a:tr h="8001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Between groups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(IV)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</a:rPr>
                        <a:t>67.2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r>
                        <a:rPr lang="en-US" sz="1800" dirty="0" smtClean="0">
                          <a:effectLst/>
                        </a:rPr>
                        <a:t>2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</a:tr>
              <a:tr h="8001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Within Groups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(error)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29.1</a:t>
                      </a:r>
                      <a:endParaRPr lang="en-US" sz="1800" dirty="0">
                        <a:effectLst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r>
                        <a:rPr lang="en-US" sz="1800" dirty="0" smtClean="0">
                          <a:effectLst/>
                        </a:rPr>
                        <a:t>27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</a:tr>
              <a:tr h="8001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Total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96.3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r>
                        <a:rPr lang="en-US" sz="1800" dirty="0" smtClean="0">
                          <a:effectLst/>
                        </a:rPr>
                        <a:t>29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97463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02427"/>
              </p:ext>
            </p:extLst>
          </p:nvPr>
        </p:nvGraphicFramePr>
        <p:xfrm>
          <a:off x="228598" y="1066800"/>
          <a:ext cx="8867776" cy="269748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773370"/>
                <a:gridCol w="1773370"/>
                <a:gridCol w="1773370"/>
                <a:gridCol w="1773370"/>
                <a:gridCol w="1774296"/>
              </a:tblGrid>
              <a:tr h="2667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Variance Type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SS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df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MS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</a:tr>
              <a:tr h="8001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Between groups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(IV)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</a:rPr>
                        <a:t>67.2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r>
                        <a:rPr lang="en-US" sz="1800" dirty="0" smtClean="0">
                          <a:effectLst/>
                        </a:rPr>
                        <a:t>2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DIVIDE!</a:t>
                      </a:r>
                      <a:r>
                        <a:rPr lang="en-US" sz="1800" baseline="0" dirty="0" smtClean="0">
                          <a:effectLst/>
                        </a:rPr>
                        <a:t> 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aseline="0" dirty="0" smtClean="0">
                          <a:effectLst/>
                        </a:rPr>
                        <a:t>33.6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</a:tr>
              <a:tr h="8001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Within Groups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(error)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29.1</a:t>
                      </a:r>
                      <a:endParaRPr lang="en-US" sz="1800" dirty="0">
                        <a:effectLst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r>
                        <a:rPr lang="en-US" sz="1800" dirty="0" smtClean="0">
                          <a:effectLst/>
                        </a:rPr>
                        <a:t>27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1.08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</a:tr>
              <a:tr h="8001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Total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96.3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r>
                        <a:rPr lang="en-US" sz="1800" dirty="0" smtClean="0">
                          <a:effectLst/>
                        </a:rPr>
                        <a:t>29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XX</a:t>
                      </a: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6159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908842"/>
              </p:ext>
            </p:extLst>
          </p:nvPr>
        </p:nvGraphicFramePr>
        <p:xfrm>
          <a:off x="228598" y="1066800"/>
          <a:ext cx="8867776" cy="269748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773370"/>
                <a:gridCol w="1773370"/>
                <a:gridCol w="1773370"/>
                <a:gridCol w="1773370"/>
                <a:gridCol w="1774296"/>
              </a:tblGrid>
              <a:tr h="2667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Variance Type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SS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df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MS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</a:tr>
              <a:tr h="8001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Between groups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(IV)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effectLst/>
                        </a:rPr>
                        <a:t>67.2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r>
                        <a:rPr lang="en-US" sz="1800" dirty="0" smtClean="0">
                          <a:effectLst/>
                        </a:rPr>
                        <a:t>2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aseline="0" dirty="0" smtClean="0">
                          <a:effectLst/>
                        </a:rPr>
                        <a:t>33.6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DIVIDE</a:t>
                      </a:r>
                      <a:r>
                        <a:rPr lang="en-US" sz="1800" baseline="0" dirty="0" smtClean="0">
                          <a:effectLst/>
                        </a:rPr>
                        <a:t>!</a:t>
                      </a: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 smtClean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31.11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</a:tr>
              <a:tr h="8001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Within Groups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(error)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29.1</a:t>
                      </a:r>
                      <a:endParaRPr lang="en-US" sz="1800" dirty="0">
                        <a:effectLst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r>
                        <a:rPr lang="en-US" sz="1800" dirty="0" smtClean="0">
                          <a:effectLst/>
                        </a:rPr>
                        <a:t>27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1.08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r>
                        <a:rPr lang="en-US" sz="1800" dirty="0" smtClean="0">
                          <a:effectLst/>
                        </a:rPr>
                        <a:t>XX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</a:tr>
              <a:tr h="8001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Total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96.3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r>
                        <a:rPr lang="en-US" sz="1800" dirty="0" smtClean="0">
                          <a:effectLst/>
                        </a:rPr>
                        <a:t>29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XX</a:t>
                      </a: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r>
                        <a:rPr lang="en-US" sz="1800" dirty="0" smtClean="0">
                          <a:effectLst/>
                        </a:rPr>
                        <a:t>XX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61993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533400"/>
            <a:ext cx="7772400" cy="838200"/>
          </a:xfrm>
        </p:spPr>
        <p:txBody>
          <a:bodyPr/>
          <a:lstStyle/>
          <a:p>
            <a:pPr eaLnBrk="1" hangingPunct="1"/>
            <a:r>
              <a:rPr lang="en-US" sz="2800" smtClean="0"/>
              <a:t>One-Way Between-Groups ANOVA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828800"/>
            <a:ext cx="7772400" cy="4114800"/>
          </a:xfrm>
        </p:spPr>
        <p:txBody>
          <a:bodyPr/>
          <a:lstStyle/>
          <a:p>
            <a:pPr eaLnBrk="1" hangingPunct="1"/>
            <a:r>
              <a:rPr lang="en-US" sz="2800" smtClean="0"/>
              <a:t>Everything about ANOVA but the calculations</a:t>
            </a:r>
          </a:p>
          <a:p>
            <a:pPr lvl="2" eaLnBrk="1" hangingPunct="1"/>
            <a:r>
              <a:rPr lang="en-US" smtClean="0"/>
              <a:t>1. Identify the populations, distribution, and      assumptions.</a:t>
            </a:r>
          </a:p>
          <a:p>
            <a:pPr lvl="2" eaLnBrk="1" hangingPunct="1"/>
            <a:r>
              <a:rPr lang="en-US" smtClean="0"/>
              <a:t>2. State the null and research hypotheses.</a:t>
            </a:r>
          </a:p>
          <a:p>
            <a:pPr lvl="2" eaLnBrk="1" hangingPunct="1"/>
            <a:r>
              <a:rPr lang="en-US" smtClean="0"/>
              <a:t>3. Determine the characteristics of the comparison distribution.</a:t>
            </a:r>
          </a:p>
          <a:p>
            <a:pPr lvl="2" eaLnBrk="1" hangingPunct="1"/>
            <a:r>
              <a:rPr lang="en-US" smtClean="0"/>
              <a:t>4. Determine the critical value, or cutoff.</a:t>
            </a:r>
          </a:p>
          <a:p>
            <a:pPr lvl="2" eaLnBrk="1" hangingPunct="1"/>
            <a:r>
              <a:rPr lang="en-US" smtClean="0"/>
              <a:t>5. Calculate the test statistic.</a:t>
            </a:r>
          </a:p>
          <a:p>
            <a:pPr lvl="2" eaLnBrk="1" hangingPunct="1"/>
            <a:r>
              <a:rPr lang="en-US" smtClean="0"/>
              <a:t>6. Make a decision. </a:t>
            </a:r>
          </a:p>
          <a:p>
            <a:pPr lvl="1" eaLnBrk="1" hangingPunct="1"/>
            <a:endParaRPr lang="en-US" smtClean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 idx="4294967295"/>
          </p:nvPr>
        </p:nvSpPr>
        <p:spPr>
          <a:xfrm>
            <a:off x="1143000" y="685800"/>
            <a:ext cx="7772400" cy="533400"/>
          </a:xfrm>
        </p:spPr>
        <p:txBody>
          <a:bodyPr/>
          <a:lstStyle/>
          <a:p>
            <a:r>
              <a:rPr lang="en-US" smtClean="0"/>
              <a:t>Assumptions of ANOVAs</a:t>
            </a:r>
          </a:p>
        </p:txBody>
      </p:sp>
      <p:sp>
        <p:nvSpPr>
          <p:cNvPr id="32770" name="Text Placeholder 2"/>
          <p:cNvSpPr>
            <a:spLocks noGrp="1"/>
          </p:cNvSpPr>
          <p:nvPr>
            <p:ph type="body" idx="4294967295"/>
          </p:nvPr>
        </p:nvSpPr>
        <p:spPr>
          <a:xfrm>
            <a:off x="838200" y="1828800"/>
            <a:ext cx="7772400" cy="4114800"/>
          </a:xfrm>
        </p:spPr>
        <p:txBody>
          <a:bodyPr/>
          <a:lstStyle/>
          <a:p>
            <a:r>
              <a:rPr lang="en-US" dirty="0" smtClean="0"/>
              <a:t>Random selection of samples</a:t>
            </a:r>
          </a:p>
          <a:p>
            <a:r>
              <a:rPr lang="en-US" dirty="0" smtClean="0"/>
              <a:t>Normally distributed sample</a:t>
            </a:r>
          </a:p>
          <a:p>
            <a:r>
              <a:rPr lang="en-US" dirty="0" smtClean="0"/>
              <a:t>DV is scale</a:t>
            </a:r>
          </a:p>
          <a:p>
            <a:r>
              <a:rPr lang="en-US" dirty="0" smtClean="0"/>
              <a:t>Homoscedasticity: samples come from populations with the same variance</a:t>
            </a:r>
          </a:p>
          <a:p>
            <a:pPr lvl="1"/>
            <a:r>
              <a:rPr lang="en-US" dirty="0" smtClean="0"/>
              <a:t>Generally this is referred to as homogeneity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Label all the sample groups</a:t>
            </a:r>
          </a:p>
          <a:p>
            <a:r>
              <a:rPr lang="en-US" dirty="0" smtClean="0"/>
              <a:t>ONLY us = and =/</a:t>
            </a:r>
          </a:p>
          <a:p>
            <a:r>
              <a:rPr lang="en-US" dirty="0" smtClean="0"/>
              <a:t>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4511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R: cheese =/ candy =/ fruit</a:t>
            </a:r>
          </a:p>
          <a:p>
            <a:r>
              <a:rPr lang="en-US" dirty="0" smtClean="0"/>
              <a:t>N: cheese = candy = fruit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7071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 we want to calculate the means, so we know what we are comparing.</a:t>
            </a:r>
          </a:p>
          <a:p>
            <a:r>
              <a:rPr lang="en-US" dirty="0" smtClean="0"/>
              <a:t>Then calculate the ANOVA summary table.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978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3890"/>
            <a:ext cx="9144000" cy="557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178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get the means:</a:t>
            </a:r>
          </a:p>
          <a:p>
            <a:pPr lvl="1"/>
            <a:r>
              <a:rPr lang="en-US" dirty="0" smtClean="0"/>
              <a:t>summary(</a:t>
            </a:r>
            <a:r>
              <a:rPr lang="en-US" i="1" dirty="0" smtClean="0"/>
              <a:t>dataset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 get the ANOVA table:</a:t>
            </a:r>
          </a:p>
          <a:p>
            <a:pPr lvl="1"/>
            <a:r>
              <a:rPr lang="en-US" dirty="0" smtClean="0"/>
              <a:t>Restructure the data</a:t>
            </a:r>
          </a:p>
          <a:p>
            <a:pPr lvl="1"/>
            <a:r>
              <a:rPr lang="en-US" dirty="0" smtClean="0"/>
              <a:t>Add a participant number </a:t>
            </a:r>
          </a:p>
          <a:p>
            <a:pPr lvl="1"/>
            <a:r>
              <a:rPr lang="en-US" dirty="0" smtClean="0"/>
              <a:t>Run </a:t>
            </a:r>
            <a:r>
              <a:rPr lang="en-US" dirty="0" err="1" smtClean="0"/>
              <a:t>ezANOVA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7403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Restructure the data from wide to long format.</a:t>
            </a:r>
          </a:p>
          <a:p>
            <a:pPr lvl="1"/>
            <a:r>
              <a:rPr lang="en-US" dirty="0" smtClean="0"/>
              <a:t>Use the reshape library (NOT reshape2)</a:t>
            </a:r>
          </a:p>
          <a:p>
            <a:r>
              <a:rPr lang="en-US" dirty="0" err="1" smtClean="0"/>
              <a:t>longdata</a:t>
            </a:r>
            <a:r>
              <a:rPr lang="en-US" dirty="0" smtClean="0"/>
              <a:t> = melt(</a:t>
            </a:r>
            <a:r>
              <a:rPr lang="en-US" i="1" dirty="0" smtClean="0"/>
              <a:t>dataset,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measured = c(“</a:t>
            </a:r>
            <a:r>
              <a:rPr lang="en-US" i="1" dirty="0" smtClean="0"/>
              <a:t>column”, column”</a:t>
            </a:r>
            <a:r>
              <a:rPr lang="is-IS" dirty="0" smtClean="0"/>
              <a:t>…)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7836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a participant number:</a:t>
            </a:r>
          </a:p>
          <a:p>
            <a:r>
              <a:rPr lang="en-US" dirty="0" err="1" smtClean="0"/>
              <a:t>longdata$partno</a:t>
            </a:r>
            <a:r>
              <a:rPr lang="en-US" dirty="0" smtClean="0"/>
              <a:t> = 1:nrow(</a:t>
            </a:r>
            <a:r>
              <a:rPr lang="en-US" dirty="0" err="1" smtClean="0"/>
              <a:t>longdata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156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NOTE: </a:t>
            </a:r>
          </a:p>
          <a:p>
            <a:pPr lvl="1"/>
            <a:r>
              <a:rPr lang="en-US" dirty="0" smtClean="0"/>
              <a:t>Reshape changes the names of the columns</a:t>
            </a:r>
          </a:p>
          <a:p>
            <a:pPr lvl="1"/>
            <a:r>
              <a:rPr lang="en-US" dirty="0" smtClean="0"/>
              <a:t>Variable = group, your IV</a:t>
            </a:r>
          </a:p>
          <a:p>
            <a:pPr lvl="1"/>
            <a:r>
              <a:rPr lang="en-US" dirty="0" smtClean="0"/>
              <a:t>Value = score, your DV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0" y="4271433"/>
            <a:ext cx="28575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980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</a:t>
            </a:r>
            <a:r>
              <a:rPr lang="en-US" dirty="0" err="1" smtClean="0"/>
              <a:t>ezANOVA</a:t>
            </a:r>
            <a:r>
              <a:rPr lang="en-US" dirty="0" smtClean="0"/>
              <a:t> to get your ANOVA.</a:t>
            </a:r>
          </a:p>
          <a:p>
            <a:pPr marL="0" indent="0">
              <a:buNone/>
            </a:pPr>
            <a:r>
              <a:rPr lang="en-US" dirty="0" err="1"/>
              <a:t>ezANOVA</a:t>
            </a:r>
            <a:r>
              <a:rPr lang="en-US" dirty="0"/>
              <a:t>(data = </a:t>
            </a:r>
            <a:r>
              <a:rPr lang="en-US" i="1" dirty="0" smtClean="0"/>
              <a:t>dataset</a:t>
            </a:r>
            <a:r>
              <a:rPr lang="en-US" dirty="0" smtClean="0"/>
              <a:t>,       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dv </a:t>
            </a:r>
            <a:r>
              <a:rPr lang="en-US" dirty="0"/>
              <a:t>= value,      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between </a:t>
            </a:r>
            <a:r>
              <a:rPr lang="en-US" dirty="0"/>
              <a:t>= variable,     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wid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partno</a:t>
            </a:r>
            <a:r>
              <a:rPr lang="en-US" dirty="0"/>
              <a:t>,       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type </a:t>
            </a:r>
            <a:r>
              <a:rPr lang="en-US" dirty="0"/>
              <a:t>= 3,      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return_aov</a:t>
            </a:r>
            <a:r>
              <a:rPr lang="en-US" dirty="0" smtClean="0"/>
              <a:t> </a:t>
            </a:r>
            <a:r>
              <a:rPr lang="en-US" dirty="0"/>
              <a:t>= T)</a:t>
            </a:r>
          </a:p>
        </p:txBody>
      </p:sp>
    </p:spTree>
    <p:extLst>
      <p:ext uri="{BB962C8B-B14F-4D97-AF65-F5344CB8AC3E}">
        <p14:creationId xmlns:p14="http://schemas.microsoft.com/office/powerpoint/2010/main" val="13045967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600"/>
            <a:ext cx="8229600" cy="6606862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 bwMode="auto">
          <a:xfrm>
            <a:off x="76200" y="228600"/>
            <a:ext cx="8763000" cy="1295400"/>
          </a:xfrm>
          <a:prstGeom prst="fram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Grande" pitchFamily="-80" charset="0"/>
              <a:ea typeface="Geneva" pitchFamily="-80" charset="-128"/>
              <a:cs typeface="Geneva" pitchFamily="-80" charset="-128"/>
            </a:endParaRPr>
          </a:p>
        </p:txBody>
      </p:sp>
      <p:sp>
        <p:nvSpPr>
          <p:cNvPr id="5" name="Frame 4"/>
          <p:cNvSpPr/>
          <p:nvPr/>
        </p:nvSpPr>
        <p:spPr bwMode="auto">
          <a:xfrm>
            <a:off x="16727" y="4495800"/>
            <a:ext cx="8763000" cy="1295400"/>
          </a:xfrm>
          <a:prstGeom prst="fram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Grande" pitchFamily="-80" charset="0"/>
              <a:ea typeface="Geneva" pitchFamily="-80" charset="-128"/>
              <a:cs typeface="Geneva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67567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Calculate the F critical?</a:t>
            </a:r>
          </a:p>
          <a:p>
            <a:pPr lvl="1"/>
            <a:r>
              <a:rPr lang="en-US" dirty="0" err="1" smtClean="0"/>
              <a:t>qf</a:t>
            </a:r>
            <a:r>
              <a:rPr lang="en-US" dirty="0" smtClean="0"/>
              <a:t>(.05, </a:t>
            </a:r>
            <a:r>
              <a:rPr lang="en-US" dirty="0" err="1" smtClean="0"/>
              <a:t>df</a:t>
            </a:r>
            <a:r>
              <a:rPr lang="en-US" dirty="0" smtClean="0"/>
              <a:t> </a:t>
            </a:r>
            <a:r>
              <a:rPr lang="en-US" dirty="0" err="1" smtClean="0"/>
              <a:t>bn</a:t>
            </a:r>
            <a:r>
              <a:rPr lang="en-US" dirty="0" smtClean="0"/>
              <a:t>, </a:t>
            </a:r>
            <a:r>
              <a:rPr lang="en-US" dirty="0" err="1" smtClean="0"/>
              <a:t>df</a:t>
            </a:r>
            <a:r>
              <a:rPr lang="en-US" dirty="0" smtClean="0"/>
              <a:t> </a:t>
            </a:r>
            <a:r>
              <a:rPr lang="en-US" dirty="0" err="1" smtClean="0"/>
              <a:t>wn</a:t>
            </a:r>
            <a:r>
              <a:rPr lang="en-US" dirty="0" smtClean="0"/>
              <a:t>, </a:t>
            </a:r>
            <a:r>
              <a:rPr lang="en-US" dirty="0" err="1" smtClean="0"/>
              <a:t>lower.tail</a:t>
            </a:r>
            <a:r>
              <a:rPr lang="en-US" dirty="0" smtClean="0"/>
              <a:t> = F)</a:t>
            </a:r>
          </a:p>
          <a:p>
            <a:pPr lvl="1"/>
            <a:r>
              <a:rPr lang="en-US" dirty="0" err="1" smtClean="0"/>
              <a:t>qf</a:t>
            </a:r>
            <a:r>
              <a:rPr lang="en-US" dirty="0"/>
              <a:t>(.05, 2, 27, </a:t>
            </a:r>
            <a:r>
              <a:rPr lang="en-US" dirty="0" err="1"/>
              <a:t>lower.tail</a:t>
            </a:r>
            <a:r>
              <a:rPr lang="en-US" dirty="0"/>
              <a:t> = F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Don’t change </a:t>
            </a:r>
            <a:r>
              <a:rPr lang="en-US" dirty="0" err="1" smtClean="0"/>
              <a:t>lower.tail</a:t>
            </a:r>
            <a:endParaRPr lang="en-US" dirty="0" smtClean="0"/>
          </a:p>
          <a:p>
            <a:pPr lvl="1"/>
            <a:r>
              <a:rPr lang="en-US" dirty="0" smtClean="0"/>
              <a:t>No / 2 since always one tailed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7866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F from the source table.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9297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F found in step 5 &gt; F critical in step 4?</a:t>
            </a:r>
          </a:p>
          <a:p>
            <a:pPr lvl="1"/>
            <a:r>
              <a:rPr lang="en-US" dirty="0" smtClean="0"/>
              <a:t>Reject null</a:t>
            </a:r>
          </a:p>
          <a:p>
            <a:r>
              <a:rPr lang="en-US" dirty="0" smtClean="0"/>
              <a:t>If not:</a:t>
            </a:r>
          </a:p>
          <a:p>
            <a:pPr lvl="1"/>
            <a:r>
              <a:rPr lang="en-US" dirty="0" smtClean="0"/>
              <a:t>Fail to reject null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0566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itle 1"/>
          <p:cNvSpPr>
            <a:spLocks noGrp="1"/>
          </p:cNvSpPr>
          <p:nvPr>
            <p:ph type="title" idx="4294967295"/>
          </p:nvPr>
        </p:nvSpPr>
        <p:spPr>
          <a:xfrm>
            <a:off x="685800" y="685800"/>
            <a:ext cx="7772400" cy="533400"/>
          </a:xfrm>
        </p:spPr>
        <p:txBody>
          <a:bodyPr/>
          <a:lstStyle/>
          <a:p>
            <a:r>
              <a:rPr lang="en-US" smtClean="0"/>
              <a:t>Calculating Effect Size</a:t>
            </a:r>
          </a:p>
        </p:txBody>
      </p:sp>
      <p:sp>
        <p:nvSpPr>
          <p:cNvPr id="3076" name="Text Placeholder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 smtClean="0"/>
              <a:t>R</a:t>
            </a:r>
            <a:r>
              <a:rPr lang="en-US" baseline="30000" dirty="0" smtClean="0"/>
              <a:t>2</a:t>
            </a:r>
            <a:r>
              <a:rPr lang="en-US" dirty="0" smtClean="0"/>
              <a:t> is a common measure of effect size for ANOVAs.</a:t>
            </a: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 smtClean="0"/>
          </a:p>
          <a:p>
            <a:pPr>
              <a:buFontTx/>
              <a:buNone/>
            </a:pPr>
            <a:endParaRPr lang="en-US" dirty="0"/>
          </a:p>
          <a:p>
            <a:r>
              <a:rPr lang="en-US" dirty="0"/>
              <a:t>67.2 / 96.3 = .70 </a:t>
            </a:r>
            <a:endParaRPr lang="en-US" dirty="0" smtClean="0"/>
          </a:p>
          <a:p>
            <a:r>
              <a:rPr lang="en-US" dirty="0" smtClean="0"/>
              <a:t>Or </a:t>
            </a:r>
            <a:r>
              <a:rPr lang="en-US" dirty="0"/>
              <a:t>use the </a:t>
            </a:r>
            <a:r>
              <a:rPr lang="en-US" i="1" dirty="0" err="1"/>
              <a:t>ges</a:t>
            </a:r>
            <a:r>
              <a:rPr lang="en-US" i="1" dirty="0"/>
              <a:t> </a:t>
            </a:r>
            <a:r>
              <a:rPr lang="en-US" dirty="0"/>
              <a:t>column. </a:t>
            </a:r>
          </a:p>
          <a:p>
            <a:pPr>
              <a:buFontTx/>
              <a:buNone/>
            </a:pPr>
            <a:r>
              <a:rPr lang="en-US" dirty="0" smtClean="0"/>
              <a:t>Only 0-1, it is a proportion. </a:t>
            </a:r>
            <a:endParaRPr lang="en-US" dirty="0" smtClean="0"/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2590800" y="3213100"/>
          <a:ext cx="2413000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1" name="Equation" r:id="rId4" imgW="863280" imgH="431640" progId="Equation.3">
                  <p:embed/>
                </p:oleObj>
              </mc:Choice>
              <mc:Fallback>
                <p:oleObj name="Equation" r:id="rId4" imgW="863280" imgH="4316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3213100"/>
                        <a:ext cx="2413000" cy="1206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562600" y="2743200"/>
            <a:ext cx="7795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Amount of </a:t>
            </a:r>
          </a:p>
          <a:p>
            <a:r>
              <a:rPr lang="en-US" dirty="0" smtClean="0"/>
              <a:t>variance due to </a:t>
            </a:r>
          </a:p>
          <a:p>
            <a:r>
              <a:rPr lang="en-US" dirty="0" smtClean="0"/>
              <a:t>the IV out of the total.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 now?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could do lots of </a:t>
            </a:r>
            <a:r>
              <a:rPr lang="en-US" i="1" dirty="0" smtClean="0"/>
              <a:t>pairwise</a:t>
            </a:r>
            <a:r>
              <a:rPr lang="en-US" dirty="0" smtClean="0"/>
              <a:t> </a:t>
            </a:r>
            <a:r>
              <a:rPr lang="en-US" i="1" dirty="0" smtClean="0"/>
              <a:t>t</a:t>
            </a:r>
            <a:r>
              <a:rPr lang="en-US" dirty="0" smtClean="0"/>
              <a:t>-tests</a:t>
            </a:r>
          </a:p>
          <a:p>
            <a:pPr lvl="1"/>
            <a:r>
              <a:rPr lang="en-US" dirty="0" smtClean="0"/>
              <a:t>Group 1 versus Group 2</a:t>
            </a:r>
          </a:p>
          <a:p>
            <a:pPr lvl="1"/>
            <a:r>
              <a:rPr lang="en-US" dirty="0" smtClean="0"/>
              <a:t>Group 1 versus Group 3</a:t>
            </a:r>
          </a:p>
          <a:p>
            <a:pPr lvl="1"/>
            <a:r>
              <a:rPr lang="en-US" dirty="0" smtClean="0"/>
              <a:t>Group 2 versus Group 3</a:t>
            </a:r>
          </a:p>
          <a:p>
            <a:r>
              <a:rPr lang="en-US" dirty="0" smtClean="0"/>
              <a:t>(that’s too easy though)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2268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49" name="Picture 1" descr="E:\CH12\NolH2e_tb_12_12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800" y="1736725"/>
            <a:ext cx="7467600" cy="3767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533400"/>
            <a:ext cx="7772400" cy="685800"/>
          </a:xfrm>
        </p:spPr>
        <p:txBody>
          <a:bodyPr/>
          <a:lstStyle/>
          <a:p>
            <a:pPr eaLnBrk="1" hangingPunct="1"/>
            <a:r>
              <a:rPr lang="en-US" smtClean="0"/>
              <a:t>Post-Hoc Tests to Determine Which Groups Are Different </a:t>
            </a:r>
          </a:p>
        </p:txBody>
      </p:sp>
      <p:sp>
        <p:nvSpPr>
          <p:cNvPr id="808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1981200"/>
            <a:ext cx="7772400" cy="3200400"/>
          </a:xfrm>
        </p:spPr>
        <p:txBody>
          <a:bodyPr/>
          <a:lstStyle/>
          <a:p>
            <a:pPr eaLnBrk="1" hangingPunct="1"/>
            <a:r>
              <a:rPr lang="en-US" dirty="0" smtClean="0"/>
              <a:t>When you have three groups, and </a:t>
            </a:r>
            <a:r>
              <a:rPr lang="en-US" i="1" dirty="0" smtClean="0"/>
              <a:t>F</a:t>
            </a:r>
            <a:r>
              <a:rPr lang="en-US" dirty="0" smtClean="0"/>
              <a:t> is significant, how do you know where the difference(s) are?</a:t>
            </a:r>
          </a:p>
          <a:p>
            <a:pPr eaLnBrk="1" hangingPunct="1"/>
            <a:r>
              <a:rPr lang="en-US" dirty="0" smtClean="0"/>
              <a:t>Run a post hoc test</a:t>
            </a:r>
          </a:p>
          <a:p>
            <a:pPr eaLnBrk="1" hangingPunct="1"/>
            <a:r>
              <a:rPr lang="en-US" dirty="0" smtClean="0"/>
              <a:t>Run a post hoc correction</a:t>
            </a:r>
          </a:p>
          <a:p>
            <a:pPr lvl="1" eaLnBrk="1" hangingPunct="1"/>
            <a:r>
              <a:rPr lang="en-US" dirty="0" smtClean="0"/>
              <a:t>Bonferroni </a:t>
            </a:r>
          </a:p>
          <a:p>
            <a:pPr lvl="1" eaLnBrk="1" hangingPunct="1"/>
            <a:r>
              <a:rPr lang="en-US" dirty="0" smtClean="0"/>
              <a:t>(other types: Tukey, </a:t>
            </a:r>
            <a:r>
              <a:rPr lang="en-US" dirty="0" err="1" smtClean="0"/>
              <a:t>Scheffe</a:t>
            </a:r>
            <a:r>
              <a:rPr lang="en-US" dirty="0"/>
              <a:t>)</a:t>
            </a:r>
            <a:endParaRPr lang="en-US" dirty="0" smtClean="0"/>
          </a:p>
          <a:p>
            <a:pPr eaLnBrk="1" hangingPunct="1"/>
            <a:endParaRPr lang="en-US" dirty="0" smtClean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Programming Note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Post hoc </a:t>
            </a:r>
            <a:r>
              <a:rPr lang="en-US" i="1" dirty="0" smtClean="0"/>
              <a:t>tests</a:t>
            </a:r>
            <a:endParaRPr lang="en-US" dirty="0" smtClean="0"/>
          </a:p>
          <a:p>
            <a:pPr lvl="1"/>
            <a:r>
              <a:rPr lang="en-US" dirty="0" smtClean="0"/>
              <a:t>Independent t because it matches the type of research design (between subjects ANOVA = between groups = independent t)</a:t>
            </a:r>
          </a:p>
          <a:p>
            <a:r>
              <a:rPr lang="en-US" dirty="0" smtClean="0"/>
              <a:t>Post hoc </a:t>
            </a:r>
            <a:r>
              <a:rPr lang="en-US" i="1" dirty="0" smtClean="0"/>
              <a:t>corrections</a:t>
            </a:r>
            <a:endParaRPr lang="en-US" dirty="0" smtClean="0"/>
          </a:p>
          <a:p>
            <a:pPr lvl="1"/>
            <a:r>
              <a:rPr lang="en-US" dirty="0" smtClean="0"/>
              <a:t>Solve our type 1 error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6622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533400"/>
            <a:ext cx="7772400" cy="685800"/>
          </a:xfrm>
        </p:spPr>
        <p:txBody>
          <a:bodyPr/>
          <a:lstStyle/>
          <a:p>
            <a:pPr eaLnBrk="1" hangingPunct="1"/>
            <a:r>
              <a:rPr lang="en-US" dirty="0" smtClean="0"/>
              <a:t>The Bonferroni Test</a:t>
            </a:r>
          </a:p>
        </p:txBody>
      </p:sp>
      <p:sp>
        <p:nvSpPr>
          <p:cNvPr id="880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76400"/>
            <a:ext cx="8153400" cy="3200400"/>
          </a:xfrm>
        </p:spPr>
        <p:txBody>
          <a:bodyPr/>
          <a:lstStyle/>
          <a:p>
            <a:r>
              <a:rPr lang="en-US" dirty="0" smtClean="0"/>
              <a:t>A post-hoc </a:t>
            </a:r>
            <a:r>
              <a:rPr lang="en-US" dirty="0" smtClean="0"/>
              <a:t>correction on a test that </a:t>
            </a:r>
            <a:r>
              <a:rPr lang="en-US" dirty="0" smtClean="0"/>
              <a:t>provides a more strict critical value for every comparison of means.</a:t>
            </a:r>
          </a:p>
          <a:p>
            <a:r>
              <a:rPr lang="en-US" dirty="0" smtClean="0"/>
              <a:t>We use a smaller critical region to make it more difficult to reject the null hypothesis. </a:t>
            </a:r>
          </a:p>
          <a:p>
            <a:pPr lvl="1"/>
            <a:r>
              <a:rPr lang="en-US" dirty="0" smtClean="0"/>
              <a:t>Determine the number of comparisons we plan to make. </a:t>
            </a:r>
          </a:p>
          <a:p>
            <a:r>
              <a:rPr lang="en-US" dirty="0" smtClean="0"/>
              <a:t>Divide the </a:t>
            </a:r>
            <a:r>
              <a:rPr lang="en-US" i="1" dirty="0" smtClean="0"/>
              <a:t>alpha (p&lt;.05, p&lt;.01)</a:t>
            </a:r>
            <a:r>
              <a:rPr lang="en-US" i="1" dirty="0" smtClean="0"/>
              <a:t> </a:t>
            </a:r>
            <a:r>
              <a:rPr lang="en-US" dirty="0" smtClean="0"/>
              <a:t>level by the number of comparisons. 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3" name="Picture 2" descr="E:\CH12\NolH2e_tb_12_14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66800" y="1752600"/>
            <a:ext cx="7537450" cy="4114800"/>
          </a:xfr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Bonferroni in </a:t>
            </a:r>
            <a:r>
              <a:rPr lang="en-US" i="1" dirty="0" smtClean="0"/>
              <a:t>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pairwise.t.test</a:t>
            </a:r>
            <a:r>
              <a:rPr lang="en-US" dirty="0"/>
              <a:t>(</a:t>
            </a:r>
            <a:r>
              <a:rPr lang="en-US" dirty="0" err="1"/>
              <a:t>longdata$value</a:t>
            </a:r>
            <a:r>
              <a:rPr lang="en-US" dirty="0"/>
              <a:t>,               </a:t>
            </a:r>
            <a:r>
              <a:rPr lang="en-US" dirty="0" smtClean="0"/>
              <a:t>	</a:t>
            </a:r>
            <a:r>
              <a:rPr lang="en-US" dirty="0" err="1" smtClean="0"/>
              <a:t>longdata$variable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paired </a:t>
            </a:r>
            <a:r>
              <a:rPr lang="en-US" dirty="0"/>
              <a:t>= F,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var.equal</a:t>
            </a:r>
            <a:r>
              <a:rPr lang="en-US" dirty="0" smtClean="0"/>
              <a:t> </a:t>
            </a:r>
            <a:r>
              <a:rPr lang="en-US" dirty="0"/>
              <a:t>= T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p.adjust.method</a:t>
            </a:r>
            <a:r>
              <a:rPr lang="en-US" dirty="0" smtClean="0"/>
              <a:t> </a:t>
            </a:r>
            <a:r>
              <a:rPr lang="en-US" dirty="0"/>
              <a:t>= "</a:t>
            </a:r>
            <a:r>
              <a:rPr lang="en-US" dirty="0" err="1"/>
              <a:t>bonferroni</a:t>
            </a:r>
            <a:r>
              <a:rPr lang="en-US" dirty="0"/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5770986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Bonferroni in </a:t>
            </a:r>
            <a:r>
              <a:rPr lang="en-US" i="1" dirty="0" smtClean="0"/>
              <a:t>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777999"/>
            <a:ext cx="7162800" cy="27948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9467" y="5164667"/>
            <a:ext cx="79816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Remember, you can turn off scientific notation with </a:t>
            </a:r>
          </a:p>
          <a:p>
            <a:r>
              <a:rPr lang="en-US" dirty="0" smtClean="0"/>
              <a:t>options(</a:t>
            </a:r>
            <a:r>
              <a:rPr lang="en-US" dirty="0" err="1" smtClean="0"/>
              <a:t>scipen</a:t>
            </a:r>
            <a:r>
              <a:rPr lang="en-US" dirty="0" smtClean="0"/>
              <a:t> = 999)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8724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So, what do I do with this?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2286000"/>
            <a:ext cx="7953587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419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011579"/>
              </p:ext>
            </p:extLst>
          </p:nvPr>
        </p:nvGraphicFramePr>
        <p:xfrm>
          <a:off x="381000" y="533400"/>
          <a:ext cx="8305802" cy="390144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660987"/>
                <a:gridCol w="1660987"/>
                <a:gridCol w="1660987"/>
                <a:gridCol w="1660987"/>
                <a:gridCol w="1661854"/>
              </a:tblGrid>
              <a:tr h="3657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Group 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Group 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P-value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Comparison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Reject?</a:t>
                      </a:r>
                    </a:p>
                  </a:txBody>
                  <a:tcPr marL="68580" marR="68580" marT="0" marB="0"/>
                </a:tc>
              </a:tr>
              <a:tr h="10972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Cheese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 = 6.3</a:t>
                      </a:r>
                      <a:endParaRPr lang="en-US" sz="2000" dirty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 smtClean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Candy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</a:t>
                      </a:r>
                      <a:r>
                        <a:rPr lang="en-US" sz="2000" baseline="0" dirty="0" smtClean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= 2.7</a:t>
                      </a:r>
                      <a:endParaRPr lang="en-US" sz="2000" dirty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</a:tr>
              <a:tr h="10972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  <a:endParaRPr lang="en-US" sz="2000" dirty="0" smtClean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Cheese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 = 6.3</a:t>
                      </a:r>
                      <a:endParaRPr lang="en-US" sz="2000" dirty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 smtClean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Fruit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 = 5.1</a:t>
                      </a:r>
                      <a:endParaRPr lang="en-US" sz="2000" dirty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</a:tr>
              <a:tr h="10972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Candy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 = 2.7</a:t>
                      </a:r>
                      <a:endParaRPr lang="en-US" sz="2000" dirty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 smtClean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Fruit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 = 5.1</a:t>
                      </a:r>
                      <a:endParaRPr lang="en-US" sz="2000" dirty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72533" y="4572000"/>
            <a:ext cx="5367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First, fill in the </a:t>
            </a:r>
            <a:r>
              <a:rPr lang="en-US" smtClean="0"/>
              <a:t>group comparisons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718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312417"/>
              </p:ext>
            </p:extLst>
          </p:nvPr>
        </p:nvGraphicFramePr>
        <p:xfrm>
          <a:off x="381000" y="533400"/>
          <a:ext cx="8305802" cy="390144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660987"/>
                <a:gridCol w="1660987"/>
                <a:gridCol w="1660987"/>
                <a:gridCol w="1660987"/>
                <a:gridCol w="1661854"/>
              </a:tblGrid>
              <a:tr h="3657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Group 1</a:t>
                      </a:r>
                      <a:endParaRPr lang="en-US" sz="20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Group 2</a:t>
                      </a:r>
                      <a:endParaRPr lang="en-US" sz="20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P-value</a:t>
                      </a:r>
                      <a:endParaRPr lang="en-US" sz="20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Comparison</a:t>
                      </a:r>
                      <a:endParaRPr lang="en-US" sz="20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Reject?</a:t>
                      </a:r>
                      <a:endParaRPr lang="en-US" sz="20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10972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Cheese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 = 6.3</a:t>
                      </a:r>
                      <a:endParaRPr lang="en-US" sz="2000" dirty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 smtClean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Candy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</a:t>
                      </a:r>
                      <a:r>
                        <a:rPr lang="en-US" sz="2000" baseline="0" dirty="0" smtClean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= 2.7</a:t>
                      </a:r>
                      <a:endParaRPr lang="en-US" sz="2000" dirty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 smtClean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r>
                        <a:rPr lang="en-US" sz="2000" dirty="0" smtClean="0">
                          <a:effectLst/>
                        </a:rPr>
                        <a:t>&lt; .001</a:t>
                      </a:r>
                      <a:endParaRPr lang="en-US" sz="20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10972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  <a:endParaRPr lang="en-US" sz="2000" dirty="0" smtClean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Cheese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 = 6.3</a:t>
                      </a:r>
                      <a:endParaRPr lang="en-US" sz="2000" dirty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 smtClean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Fruit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 = 5.1</a:t>
                      </a:r>
                      <a:endParaRPr lang="en-US" sz="2000" dirty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 smtClean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.046</a:t>
                      </a:r>
                      <a:endParaRPr lang="en-US" sz="20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10972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Candy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 = 2.7</a:t>
                      </a:r>
                      <a:endParaRPr lang="en-US" sz="2000" dirty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 smtClean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Fruit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 = 5.1</a:t>
                      </a:r>
                      <a:endParaRPr lang="en-US" sz="2000" dirty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 smtClean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r>
                        <a:rPr lang="en-US" sz="2000" dirty="0" smtClean="0">
                          <a:effectLst/>
                        </a:rPr>
                        <a:t>&lt; .001</a:t>
                      </a:r>
                      <a:endParaRPr lang="en-US" sz="20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1000" y="4572000"/>
            <a:ext cx="6176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Then fill in the p values from </a:t>
            </a:r>
            <a:r>
              <a:rPr lang="en-US" smtClean="0"/>
              <a:t>the output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877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133600"/>
            <a:ext cx="7772400" cy="4038600"/>
          </a:xfrm>
        </p:spPr>
        <p:txBody>
          <a:bodyPr/>
          <a:lstStyle/>
          <a:p>
            <a:pPr eaLnBrk="1" hangingPunct="1"/>
            <a:r>
              <a:rPr lang="en-US" dirty="0" smtClean="0"/>
              <a:t>The problem of too many </a:t>
            </a:r>
            <a:r>
              <a:rPr lang="en-US" i="1" dirty="0" smtClean="0"/>
              <a:t>t </a:t>
            </a:r>
            <a:r>
              <a:rPr lang="en-US" dirty="0" smtClean="0"/>
              <a:t>tests</a:t>
            </a:r>
          </a:p>
          <a:p>
            <a:pPr lvl="1" eaLnBrk="1" hangingPunct="1"/>
            <a:r>
              <a:rPr lang="en-US" dirty="0" smtClean="0"/>
              <a:t>Fishing for a finding</a:t>
            </a:r>
          </a:p>
          <a:p>
            <a:pPr eaLnBrk="1" hangingPunct="1"/>
            <a:r>
              <a:rPr lang="en-US" dirty="0" smtClean="0"/>
              <a:t>Problem of Type I error (alpha)</a:t>
            </a:r>
          </a:p>
          <a:p>
            <a:pPr lvl="1" eaLnBrk="1" hangingPunct="1"/>
            <a:r>
              <a:rPr lang="en-US" dirty="0" smtClean="0"/>
              <a:t>New type 1 error rate = 1 – (1-alpha)</a:t>
            </a:r>
            <a:r>
              <a:rPr lang="en-US" baseline="30000" dirty="0" smtClean="0"/>
              <a:t>c</a:t>
            </a:r>
            <a:endParaRPr lang="en-US" dirty="0" smtClean="0"/>
          </a:p>
          <a:p>
            <a:pPr lvl="1" eaLnBrk="1" hangingPunct="1"/>
            <a:r>
              <a:rPr lang="en-US" dirty="0" smtClean="0"/>
              <a:t>We want type 1 error rate to stay at .05</a:t>
            </a:r>
          </a:p>
        </p:txBody>
      </p:sp>
      <p:sp>
        <p:nvSpPr>
          <p:cNvPr id="20482" name="Title 2"/>
          <p:cNvSpPr>
            <a:spLocks noGrp="1"/>
          </p:cNvSpPr>
          <p:nvPr>
            <p:ph type="title"/>
          </p:nvPr>
        </p:nvSpPr>
        <p:spPr>
          <a:xfrm>
            <a:off x="1219200" y="762000"/>
            <a:ext cx="7772400" cy="533400"/>
          </a:xfrm>
        </p:spPr>
        <p:txBody>
          <a:bodyPr/>
          <a:lstStyle/>
          <a:p>
            <a:r>
              <a:rPr lang="en-US" smtClean="0"/>
              <a:t>Why not use multiple </a:t>
            </a:r>
            <a:r>
              <a:rPr lang="en-US" i="1" smtClean="0"/>
              <a:t>t</a:t>
            </a:r>
            <a:r>
              <a:rPr lang="en-US" smtClean="0"/>
              <a:t>-tests?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973038"/>
              </p:ext>
            </p:extLst>
          </p:nvPr>
        </p:nvGraphicFramePr>
        <p:xfrm>
          <a:off x="381000" y="533400"/>
          <a:ext cx="8305802" cy="390144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660987"/>
                <a:gridCol w="1660987"/>
                <a:gridCol w="1660987"/>
                <a:gridCol w="1660987"/>
                <a:gridCol w="1661854"/>
              </a:tblGrid>
              <a:tr h="3657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Group 1</a:t>
                      </a:r>
                      <a:endParaRPr lang="en-US" sz="20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Group 2</a:t>
                      </a:r>
                      <a:endParaRPr lang="en-US" sz="20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P-value</a:t>
                      </a:r>
                      <a:endParaRPr lang="en-US" sz="20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Comparison</a:t>
                      </a:r>
                      <a:endParaRPr lang="en-US" sz="20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Reject?</a:t>
                      </a:r>
                      <a:endParaRPr lang="en-US" sz="20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10972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Cheese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 = 6.3</a:t>
                      </a:r>
                      <a:endParaRPr lang="en-US" sz="2000" dirty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 smtClean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Candy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</a:t>
                      </a:r>
                      <a:r>
                        <a:rPr lang="en-US" sz="2000" baseline="0" dirty="0" smtClean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= 2.7</a:t>
                      </a:r>
                      <a:endParaRPr lang="en-US" sz="2000" dirty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 smtClean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&lt; .001</a:t>
                      </a:r>
                      <a:endParaRPr lang="en-US" sz="20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i="1" baseline="0" dirty="0" smtClean="0"/>
                        <a:t>p</a:t>
                      </a:r>
                      <a:r>
                        <a:rPr lang="en-US" i="0" baseline="0" dirty="0" smtClean="0"/>
                        <a:t> &lt; .05</a:t>
                      </a:r>
                      <a:endParaRPr lang="en-US" i="1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10972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  <a:endParaRPr lang="en-US" sz="2000" dirty="0" smtClean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Cheese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 = 6.3</a:t>
                      </a:r>
                      <a:endParaRPr lang="en-US" sz="2000" dirty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 smtClean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Fruit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 = 5.1</a:t>
                      </a:r>
                      <a:endParaRPr lang="en-US" sz="2000" dirty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 smtClean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.046</a:t>
                      </a:r>
                      <a:endParaRPr lang="en-US" sz="20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baseline="0" dirty="0" smtClean="0"/>
                        <a:t>p</a:t>
                      </a:r>
                      <a:r>
                        <a:rPr lang="en-US" i="0" baseline="0" dirty="0" smtClean="0"/>
                        <a:t> &lt; .05</a:t>
                      </a:r>
                      <a:endParaRPr lang="en-US" i="1" dirty="0" smtClean="0"/>
                    </a:p>
                    <a:p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10972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Candy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 = 2.7</a:t>
                      </a:r>
                      <a:endParaRPr lang="en-US" sz="2000" dirty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 smtClean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Fruit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 = 5.1</a:t>
                      </a:r>
                      <a:endParaRPr lang="en-US" sz="2000" dirty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 smtClean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r>
                        <a:rPr lang="en-US" sz="2000" dirty="0" smtClean="0">
                          <a:effectLst/>
                        </a:rPr>
                        <a:t>&lt; .001</a:t>
                      </a:r>
                      <a:endParaRPr lang="en-US" sz="20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i="1" baseline="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baseline="0" dirty="0" smtClean="0"/>
                        <a:t>p</a:t>
                      </a:r>
                      <a:r>
                        <a:rPr lang="en-US" i="0" baseline="0" dirty="0" smtClean="0"/>
                        <a:t> &lt; .05</a:t>
                      </a:r>
                      <a:endParaRPr lang="en-US" i="1" dirty="0" smtClean="0"/>
                    </a:p>
                    <a:p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1000" y="4350603"/>
            <a:ext cx="7484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Fill in your alpha value, remember p value is </a:t>
            </a:r>
            <a:r>
              <a:rPr lang="en-US" smtClean="0"/>
              <a:t>corrected already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8964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07380"/>
              </p:ext>
            </p:extLst>
          </p:nvPr>
        </p:nvGraphicFramePr>
        <p:xfrm>
          <a:off x="381000" y="533400"/>
          <a:ext cx="8305802" cy="403860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660987"/>
                <a:gridCol w="1660987"/>
                <a:gridCol w="1660987"/>
                <a:gridCol w="1660987"/>
                <a:gridCol w="1661854"/>
              </a:tblGrid>
              <a:tr h="3657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Group 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Group 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P-value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Comparison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Reject?</a:t>
                      </a:r>
                    </a:p>
                  </a:txBody>
                  <a:tcPr marL="68580" marR="68580" marT="0" marB="0"/>
                </a:tc>
              </a:tr>
              <a:tr h="12344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Cheese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 = 6.3</a:t>
                      </a:r>
                      <a:endParaRPr lang="en-US" sz="2000" dirty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 smtClean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Candy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</a:t>
                      </a:r>
                      <a:r>
                        <a:rPr lang="en-US" sz="2000" baseline="0" dirty="0" smtClean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= 2.7</a:t>
                      </a:r>
                      <a:endParaRPr lang="en-US" sz="2000" dirty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  <a:endParaRPr lang="en-US" sz="2000" dirty="0" smtClean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&lt; .001</a:t>
                      </a:r>
                      <a:endParaRPr lang="en-US" sz="2000" dirty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dirty="0" smtClean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r>
                        <a:rPr lang="en-US" i="1" baseline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</a:t>
                      </a:r>
                      <a:r>
                        <a:rPr lang="en-US" i="0" baseline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&lt; .05</a:t>
                      </a:r>
                      <a:endParaRPr lang="en-US" i="1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  <a:r>
                        <a:rPr lang="en-US" sz="2000" dirty="0" smtClean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YES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Cheese &gt; candy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68580" marR="68580" marT="0" marB="0"/>
                </a:tc>
              </a:tr>
              <a:tr h="10972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  <a:endParaRPr lang="en-US" sz="2000" dirty="0" smtClean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Cheese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 = 6.3</a:t>
                      </a:r>
                      <a:endParaRPr lang="en-US" sz="2000" dirty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 smtClean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Fruit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 = 5.1</a:t>
                      </a:r>
                      <a:endParaRPr lang="en-US" sz="2000" dirty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  <a:endParaRPr lang="en-US" sz="2000" dirty="0" smtClean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.046</a:t>
                      </a:r>
                      <a:endParaRPr lang="en-US" sz="2000" dirty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dirty="0" smtClean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baseline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</a:t>
                      </a:r>
                      <a:r>
                        <a:rPr lang="en-US" i="0" baseline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&lt; .05</a:t>
                      </a:r>
                      <a:endParaRPr lang="en-US" i="1" dirty="0" smtClean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  <a:r>
                        <a:rPr lang="en-US" sz="2000" dirty="0" smtClean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YES 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Cheese</a:t>
                      </a:r>
                      <a:r>
                        <a:rPr lang="en-US" sz="2000" baseline="0" dirty="0" smtClean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&gt; fruit</a:t>
                      </a:r>
                      <a:endParaRPr lang="en-US" sz="2000" dirty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68580" marR="68580" marT="0" marB="0"/>
                </a:tc>
              </a:tr>
              <a:tr h="10972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Candy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 = 2.7</a:t>
                      </a:r>
                      <a:endParaRPr lang="en-US" sz="2000" dirty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 smtClean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Fruit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 = 5.1</a:t>
                      </a:r>
                      <a:endParaRPr lang="en-US" sz="2000" dirty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 smtClean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  <a:r>
                        <a:rPr lang="en-US" sz="2000" dirty="0" smtClean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&lt; .001</a:t>
                      </a:r>
                      <a:endParaRPr lang="en-US" sz="2000" dirty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i="1" baseline="0" dirty="0" smtClean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baseline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</a:t>
                      </a:r>
                      <a:r>
                        <a:rPr lang="en-US" i="0" baseline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&lt; .05</a:t>
                      </a:r>
                      <a:endParaRPr lang="en-US" i="1" dirty="0" smtClean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  <a:r>
                        <a:rPr lang="en-US" sz="2000" dirty="0" smtClean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YES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Fruit &gt; candy</a:t>
                      </a:r>
                      <a:endParaRPr lang="en-US" sz="2000" dirty="0"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81000" y="4800600"/>
            <a:ext cx="53896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Decide if you want to reject or not!</a:t>
            </a:r>
          </a:p>
          <a:p>
            <a:r>
              <a:rPr lang="en-US" dirty="0" smtClean="0"/>
              <a:t>Interpret!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7622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Therefore,</a:t>
            </a:r>
          </a:p>
          <a:p>
            <a:pPr lvl="1"/>
            <a:r>
              <a:rPr lang="en-US" dirty="0" smtClean="0"/>
              <a:t>Cheese &gt; fruit &gt; candy on ratings of healthiness for snacks.</a:t>
            </a:r>
          </a:p>
          <a:p>
            <a:pPr lvl="1"/>
            <a:r>
              <a:rPr lang="en-US" dirty="0" smtClean="0"/>
              <a:t>Because cheese is the best.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592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23925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870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 do we do?</a:t>
            </a:r>
            <a:endParaRPr lang="en-US" dirty="0"/>
          </a:p>
        </p:txBody>
      </p:sp>
      <p:sp>
        <p:nvSpPr>
          <p:cNvPr id="1843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When to use an </a:t>
            </a:r>
            <a:r>
              <a:rPr lang="en-US" i="1" dirty="0" smtClean="0"/>
              <a:t>F</a:t>
            </a:r>
            <a:r>
              <a:rPr lang="en-US" dirty="0" smtClean="0"/>
              <a:t> distribution</a:t>
            </a:r>
          </a:p>
          <a:p>
            <a:pPr lvl="1" eaLnBrk="1" hangingPunct="1"/>
            <a:r>
              <a:rPr lang="en-US" dirty="0" smtClean="0"/>
              <a:t>Working with more than two samples</a:t>
            </a:r>
          </a:p>
          <a:p>
            <a:pPr eaLnBrk="1" hangingPunct="1"/>
            <a:r>
              <a:rPr lang="en-US" dirty="0" smtClean="0"/>
              <a:t>ANOVA</a:t>
            </a:r>
          </a:p>
          <a:p>
            <a:pPr lvl="1" eaLnBrk="1" hangingPunct="1"/>
            <a:r>
              <a:rPr lang="en-US" dirty="0" smtClean="0"/>
              <a:t>Analysis of Variance</a:t>
            </a:r>
          </a:p>
          <a:p>
            <a:pPr lvl="1" eaLnBrk="1" hangingPunct="1"/>
            <a:r>
              <a:rPr lang="en-US" dirty="0" smtClean="0"/>
              <a:t>Used with two or more nominal independent variables and an interval/ratio dependent variable</a:t>
            </a:r>
          </a:p>
          <a:p>
            <a:pPr lvl="2" eaLnBrk="1" hangingPunct="1"/>
            <a:endParaRPr lang="en-US" dirty="0" smtClean="0"/>
          </a:p>
          <a:p>
            <a:pPr eaLnBrk="1" hangingPunct="1">
              <a:buFontTx/>
              <a:buNone/>
            </a:pPr>
            <a:r>
              <a:rPr lang="en-US" dirty="0" smtClean="0"/>
              <a:t>	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 idx="4294967295"/>
          </p:nvPr>
        </p:nvSpPr>
        <p:spPr>
          <a:xfrm>
            <a:off x="762000" y="685800"/>
            <a:ext cx="7772400" cy="533400"/>
          </a:xfrm>
        </p:spPr>
        <p:txBody>
          <a:bodyPr/>
          <a:lstStyle/>
          <a:p>
            <a:r>
              <a:rPr lang="en-US" smtClean="0"/>
              <a:t>Types of ANOVA</a:t>
            </a:r>
          </a:p>
        </p:txBody>
      </p:sp>
      <p:sp>
        <p:nvSpPr>
          <p:cNvPr id="30722" name="Text Placeholder 2"/>
          <p:cNvSpPr>
            <a:spLocks noGrp="1"/>
          </p:cNvSpPr>
          <p:nvPr>
            <p:ph type="body" idx="4294967295"/>
          </p:nvPr>
        </p:nvSpPr>
        <p:spPr>
          <a:xfrm>
            <a:off x="762000" y="1752600"/>
            <a:ext cx="7772400" cy="4114800"/>
          </a:xfrm>
        </p:spPr>
        <p:txBody>
          <a:bodyPr/>
          <a:lstStyle/>
          <a:p>
            <a:r>
              <a:rPr lang="en-US" dirty="0" smtClean="0"/>
              <a:t>One-Way: hypothesis test including one nominal variable with more than two levels and a scale DV</a:t>
            </a:r>
          </a:p>
          <a:p>
            <a:pPr lvl="1"/>
            <a:r>
              <a:rPr lang="en-US" dirty="0" smtClean="0"/>
              <a:t>Within-Groups: more than two samples, with the same participants; also called repeated-measures</a:t>
            </a:r>
          </a:p>
          <a:p>
            <a:pPr lvl="1"/>
            <a:r>
              <a:rPr lang="en-US" dirty="0" smtClean="0"/>
              <a:t>Between-Groups: more than two samples, with different participants in each sample</a:t>
            </a:r>
          </a:p>
        </p:txBody>
      </p:sp>
    </p:spTree>
    <p:extLst>
      <p:ext uri="{BB962C8B-B14F-4D97-AF65-F5344CB8AC3E}">
        <p14:creationId xmlns:p14="http://schemas.microsoft.com/office/powerpoint/2010/main" val="2463551796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B Helvetica Bold"/>
        <a:ea typeface="Geneva"/>
        <a:cs typeface="Geneva"/>
      </a:majorFont>
      <a:minorFont>
        <a:latin typeface="Helvetica"/>
        <a:ea typeface="Geneva"/>
        <a:cs typeface="Genev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Grande" pitchFamily="-80" charset="0"/>
            <a:ea typeface="Geneva" pitchFamily="-80" charset="-128"/>
            <a:cs typeface="Geneva" pitchFamily="-8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Grande" pitchFamily="-80" charset="0"/>
            <a:ea typeface="Geneva" pitchFamily="-80" charset="-128"/>
            <a:cs typeface="Geneva" pitchFamily="-80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1051</TotalTime>
  <Words>1527</Words>
  <Application>Microsoft Macintosh PowerPoint</Application>
  <PresentationFormat>On-screen Show (4:3)</PresentationFormat>
  <Paragraphs>499</Paragraphs>
  <Slides>62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4" baseType="lpstr">
      <vt:lpstr>B Helvetica Bold</vt:lpstr>
      <vt:lpstr>Cambria Math</vt:lpstr>
      <vt:lpstr>Geneva</vt:lpstr>
      <vt:lpstr>Helvetica</vt:lpstr>
      <vt:lpstr>Helvetica Neue</vt:lpstr>
      <vt:lpstr>Lucida Grande</vt:lpstr>
      <vt:lpstr>ＭＳ 明朝</vt:lpstr>
      <vt:lpstr>Times New Roman</vt:lpstr>
      <vt:lpstr>Wingdings</vt:lpstr>
      <vt:lpstr>Arial</vt:lpstr>
      <vt:lpstr>Blank Presentation</vt:lpstr>
      <vt:lpstr>Equation</vt:lpstr>
      <vt:lpstr>Between-Groups ANOVA</vt:lpstr>
      <vt:lpstr>Quick Test Reminder</vt:lpstr>
      <vt:lpstr>Quick Distributions Reminder</vt:lpstr>
      <vt:lpstr>PowerPoint Presentation</vt:lpstr>
      <vt:lpstr>So what now?</vt:lpstr>
      <vt:lpstr>Why not use multiple t-tests?</vt:lpstr>
      <vt:lpstr>PowerPoint Presentation</vt:lpstr>
      <vt:lpstr>So what do we do?</vt:lpstr>
      <vt:lpstr>Types of ANOVA</vt:lpstr>
      <vt:lpstr>The F distribution</vt:lpstr>
      <vt:lpstr>The F distribution</vt:lpstr>
      <vt:lpstr>PowerPoint Presentation</vt:lpstr>
      <vt:lpstr>Let’s talk about test statistics</vt:lpstr>
      <vt:lpstr>The F Distribution</vt:lpstr>
      <vt:lpstr>Logic behind the F Statistic</vt:lpstr>
      <vt:lpstr>Types of Variance</vt:lpstr>
      <vt:lpstr>PowerPoint Presentation</vt:lpstr>
      <vt:lpstr>Formulae</vt:lpstr>
      <vt:lpstr>The Source Table</vt:lpstr>
      <vt:lpstr>PowerPoint Presentation</vt:lpstr>
      <vt:lpstr>PowerPoint Presentation</vt:lpstr>
      <vt:lpstr>Sum of Squares Example</vt:lpstr>
      <vt:lpstr>Sum of Squares Example</vt:lpstr>
      <vt:lpstr>Sum of Squares Example</vt:lpstr>
      <vt:lpstr>Sum of Squares Example</vt:lpstr>
      <vt:lpstr>Sum of Squares Example</vt:lpstr>
      <vt:lpstr>Sum of Squares Example</vt:lpstr>
      <vt:lpstr>Sum of Squares Example</vt:lpstr>
      <vt:lpstr>PowerPoint Presentation</vt:lpstr>
      <vt:lpstr>Let’s talk about df</vt:lpstr>
      <vt:lpstr>Degrees of Freedom for ANOVA</vt:lpstr>
      <vt:lpstr>PowerPoint Presentation</vt:lpstr>
      <vt:lpstr>PowerPoint Presentation</vt:lpstr>
      <vt:lpstr>PowerPoint Presentation</vt:lpstr>
      <vt:lpstr>One-Way Between-Groups ANOVA</vt:lpstr>
      <vt:lpstr>Assumptions of ANOVAs</vt:lpstr>
      <vt:lpstr>Step 2</vt:lpstr>
      <vt:lpstr>Step 2</vt:lpstr>
      <vt:lpstr>Step 3</vt:lpstr>
      <vt:lpstr>Step 3</vt:lpstr>
      <vt:lpstr>Step 3</vt:lpstr>
      <vt:lpstr>Step 3</vt:lpstr>
      <vt:lpstr>Step 3</vt:lpstr>
      <vt:lpstr>Step 3</vt:lpstr>
      <vt:lpstr>Step 3</vt:lpstr>
      <vt:lpstr>Step 4</vt:lpstr>
      <vt:lpstr>Step 5</vt:lpstr>
      <vt:lpstr>Step 6</vt:lpstr>
      <vt:lpstr>Calculating Effect Size</vt:lpstr>
      <vt:lpstr>PowerPoint Presentation</vt:lpstr>
      <vt:lpstr>Post-Hoc Tests to Determine Which Groups Are Different </vt:lpstr>
      <vt:lpstr>Important Programming Note</vt:lpstr>
      <vt:lpstr>The Bonferroni Test</vt:lpstr>
      <vt:lpstr>PowerPoint Presentation</vt:lpstr>
      <vt:lpstr>Bonferroni in R</vt:lpstr>
      <vt:lpstr>Bonferroni in R</vt:lpstr>
      <vt:lpstr>So, what do I do with this?</vt:lpstr>
      <vt:lpstr>PowerPoint Presentation</vt:lpstr>
      <vt:lpstr>PowerPoint Presentation</vt:lpstr>
      <vt:lpstr>PowerPoint Presentation</vt:lpstr>
      <vt:lpstr>PowerPoint Presentation</vt:lpstr>
      <vt:lpstr>Interpret!</vt:lpstr>
    </vt:vector>
  </TitlesOfParts>
  <Company>IT Department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Department</dc:creator>
  <cp:lastModifiedBy>Erin M. Buchanan</cp:lastModifiedBy>
  <cp:revision>222</cp:revision>
  <dcterms:created xsi:type="dcterms:W3CDTF">2010-01-19T19:01:20Z</dcterms:created>
  <dcterms:modified xsi:type="dcterms:W3CDTF">2016-04-14T05:49:15Z</dcterms:modified>
</cp:coreProperties>
</file>